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0000"/>
              </a:solidFill>
            </a:ln>
          </c:spPr>
          <c:dPt>
            <c:idx val="1"/>
            <c:spPr>
              <a:solidFill>
                <a:srgbClr val="00B05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очень беспокоит 96%</c:v>
                </c:pt>
                <c:pt idx="1">
                  <c:v>немного беспокоит 4%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0.96000000000000008</c:v>
                </c:pt>
                <c:pt idx="1">
                  <c:v>4.0000000000000008E-2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60545844128734383"/>
          <c:y val="0.63489931539320121"/>
          <c:w val="0.37487997151242047"/>
          <c:h val="0.2933945149333124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dPt>
            <c:idx val="0"/>
            <c:spPr>
              <a:solidFill>
                <a:srgbClr val="7030A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spPr>
              <a:solidFill>
                <a:srgbClr val="FFC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spPr>
              <a:solidFill>
                <a:schemeClr val="accent6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Лист1!$A$2:$A$4</c:f>
              <c:strCache>
                <c:ptCount val="3"/>
                <c:pt idx="0">
                  <c:v>очень беспокоит 64%</c:v>
                </c:pt>
                <c:pt idx="1">
                  <c:v>не беспокоит 4%</c:v>
                </c:pt>
                <c:pt idx="2">
                  <c:v>затрудняюсь ответить 32%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0.64000000000000012</c:v>
                </c:pt>
                <c:pt idx="1">
                  <c:v>4.0000000000000008E-2</c:v>
                </c:pt>
                <c:pt idx="2">
                  <c:v>0.32000000000000006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"/>
          <c:y val="0.71019701341569719"/>
          <c:w val="0.71669896630779351"/>
          <c:h val="0.28980298658430315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44FCC-56A4-4584-BC74-84626B73E11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F1CB-5F5E-42A9-8E67-459E70B1D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3F1CB-5F5E-42A9-8E67-459E70B1D11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D72932-E265-4073-B09A-629ECD6149BB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9A35A-3E60-407E-BE51-915658D856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opilka-sovetov.ru/images/e4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1043006"/>
          </a:xfrm>
        </p:spPr>
        <p:txBody>
          <a:bodyPr>
            <a:normAutofit/>
          </a:bodyPr>
          <a:lstStyle/>
          <a:p>
            <a:pPr algn="ctr"/>
            <a:r>
              <a:rPr lang="ru-RU" sz="2400" smtClean="0">
                <a:solidFill>
                  <a:srgbClr val="FFFF00"/>
                </a:solidFill>
              </a:rPr>
              <a:t>ТОГБОУ </a:t>
            </a:r>
            <a:r>
              <a:rPr lang="ru-RU" sz="2400" dirty="0" smtClean="0">
                <a:solidFill>
                  <a:srgbClr val="FFFF00"/>
                </a:solidFill>
              </a:rPr>
              <a:t>СПО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«Колледж торговли, общественного питания и сервиса»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7854696" cy="28380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000240"/>
            <a:ext cx="66520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Пищевые добавки: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вред или польза ?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9" name="Picture 5" descr="Картинка 109 из 45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786190"/>
            <a:ext cx="3857652" cy="2808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851648" cy="7000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Вопросы анкеты: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5857916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FF9999"/>
                </a:solidFill>
              </a:rPr>
              <a:t>	</a:t>
            </a:r>
          </a:p>
          <a:p>
            <a:pPr algn="l"/>
            <a:r>
              <a:rPr lang="ru-RU" sz="2800" b="1" dirty="0" smtClean="0">
                <a:solidFill>
                  <a:srgbClr val="FF9999"/>
                </a:solidFill>
              </a:rPr>
              <a:t>       Беспокоит ли Вас качество продуктов 	</a:t>
            </a:r>
          </a:p>
          <a:p>
            <a:pPr algn="l"/>
            <a:r>
              <a:rPr lang="ru-RU" sz="2800" b="1" dirty="0" smtClean="0">
                <a:solidFill>
                  <a:srgbClr val="FF9999"/>
                </a:solidFill>
              </a:rPr>
              <a:t>       питания  в  вашей области,</a:t>
            </a:r>
          </a:p>
          <a:p>
            <a:pPr algn="l"/>
            <a:r>
              <a:rPr lang="ru-RU" sz="2800" b="1" dirty="0" smtClean="0">
                <a:solidFill>
                  <a:srgbClr val="FF9999"/>
                </a:solidFill>
              </a:rPr>
              <a:t>       крае?</a:t>
            </a:r>
          </a:p>
          <a:p>
            <a:pPr algn="l"/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571744"/>
          <a:ext cx="8143900" cy="428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Пользователь\Мои документы\Мои рисунки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785926"/>
            <a:ext cx="3022767" cy="2394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04300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9999"/>
                </a:solidFill>
              </a:rPr>
              <a:t>В какой мере Вас беспокоит экологическое качество товаров в стране в целом?</a:t>
            </a:r>
            <a:endParaRPr lang="ru-RU" sz="2800" dirty="0">
              <a:solidFill>
                <a:srgbClr val="FF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929718" cy="521497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142976" y="214290"/>
          <a:ext cx="5143504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C:\Documents and Settings\Пользователь\Рабочий стол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1370" y="2357430"/>
            <a:ext cx="3532630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21521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dirty="0" smtClean="0">
                <a:solidFill>
                  <a:srgbClr val="FF9999"/>
                </a:solidFill>
              </a:rPr>
              <a:t>Классификация пищевых добавок</a:t>
            </a:r>
            <a:r>
              <a:rPr lang="ru-RU" b="1" dirty="0" smtClean="0">
                <a:solidFill>
                  <a:srgbClr val="FF9999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Каждой пищевой добавке присвоен трех- или четырехзначный номер с предшествующей буквой</a:t>
            </a:r>
          </a:p>
          <a:p>
            <a:pPr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100" b="1" dirty="0" smtClean="0">
              <a:solidFill>
                <a:srgbClr val="FF99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100" b="1" dirty="0" smtClean="0">
                <a:solidFill>
                  <a:srgbClr val="FF9999"/>
                </a:solidFill>
                <a:latin typeface="Times New Roman" pitchFamily="18" charset="0"/>
                <a:cs typeface="Times New Roman" pitchFamily="18" charset="0"/>
              </a:rPr>
              <a:t>Для улучшения контроля над применением пищевых добавок была разработана следующая классификация:</a:t>
            </a:r>
          </a:p>
          <a:p>
            <a:pPr algn="l"/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E100-E182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красители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усиливают или восстанавливают цвет продукта</a:t>
            </a:r>
          </a:p>
          <a:p>
            <a:pPr algn="l"/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E200-E299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консерванты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увеличивают срок хранения продуктов, защищая их от   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микробов и грибков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E300-E399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антиокислители</a:t>
            </a:r>
            <a:r>
              <a:rPr lang="ru-RU" sz="1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защищают продукты от окисления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Е400-E499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стабилизаторы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сохраняют необходимую консистенцию  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продуктов, загустители - повышают вязкость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E500-E599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эмульгаторы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создают однородную смесь, например, масла и вод</a:t>
            </a:r>
          </a:p>
          <a:p>
            <a:pPr algn="l"/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E600-E699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усилители вкуса и аромата</a:t>
            </a:r>
            <a:endParaRPr lang="ru-RU" sz="1800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Е700 - Е800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запасные индексы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E900-E999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пеногасители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предупреждают или снижают образование пены, придают      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продуктам приятный внешний вид</a:t>
            </a:r>
          </a:p>
          <a:p>
            <a:pPr algn="ctr"/>
            <a:r>
              <a:rPr lang="ru-R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E1000   </a:t>
            </a:r>
            <a:r>
              <a:rPr lang="ru-RU" sz="1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   глазирователи, подсластители, разрыхлители, регуляторы кислотности</a:t>
            </a:r>
            <a:r>
              <a:rPr lang="ru-RU" sz="1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входят во все указанные группы, а так же в новую группу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Пользователь\Мои документы\Мои рисунк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5" y="1218994"/>
            <a:ext cx="928694" cy="995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9" name="Picture 7" descr="C:\Documents and Settings\Пользователь\Мои документы\Мои рисун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58252" cy="6858000"/>
          </a:xfrm>
          <a:prstGeom prst="rect">
            <a:avLst/>
          </a:prstGeom>
          <a:noFill/>
        </p:spPr>
      </p:pic>
      <p:pic>
        <p:nvPicPr>
          <p:cNvPr id="12" name="Picture 3" descr="C:\Documents and Settings\Пользователь\Мои документы\Мои рисунки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0904" y="0"/>
            <a:ext cx="2503096" cy="2528125"/>
          </a:xfrm>
          <a:prstGeom prst="rect">
            <a:avLst/>
          </a:prstGeom>
          <a:noFill/>
        </p:spPr>
      </p:pic>
      <p:pic>
        <p:nvPicPr>
          <p:cNvPr id="13" name="Picture 6" descr="C:\Documents and Settings\Пользователь\Мои документы\Мои рисунки\9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643702" y="5088559"/>
            <a:ext cx="2500298" cy="1769442"/>
          </a:xfrm>
          <a:prstGeom prst="rect">
            <a:avLst/>
          </a:prstGeom>
          <a:noFill/>
        </p:spPr>
      </p:pic>
      <p:pic>
        <p:nvPicPr>
          <p:cNvPr id="3080" name="Picture 8" descr="C:\Documents and Settings\Пользователь\Мои документы\Мои рисунки\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9040" y="1428736"/>
            <a:ext cx="2494960" cy="3728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51648" cy="928670"/>
          </a:xfrm>
        </p:spPr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854696" cy="928670"/>
          </a:xfrm>
        </p:spPr>
        <p:txBody>
          <a:bodyPr>
            <a:noAutofit/>
          </a:bodyPr>
          <a:lstStyle/>
          <a:p>
            <a:pPr algn="l"/>
            <a:r>
              <a:rPr lang="ru-RU" sz="2000" b="1" u="sng" dirty="0" smtClean="0">
                <a:solidFill>
                  <a:srgbClr val="FF9999"/>
                </a:solidFill>
              </a:rPr>
              <a:t>Необходимо:</a:t>
            </a:r>
          </a:p>
          <a:p>
            <a:pPr marL="514350" indent="-514350" algn="l">
              <a:buAutoNum type="arabicPeriod"/>
            </a:pPr>
            <a:r>
              <a:rPr lang="ru-RU" sz="2000" b="1" dirty="0" smtClean="0">
                <a:solidFill>
                  <a:srgbClr val="FF9999"/>
                </a:solidFill>
              </a:rPr>
              <a:t>Возродить своё сельское хозяйство</a:t>
            </a:r>
          </a:p>
          <a:p>
            <a:pPr marL="514350" indent="-514350" algn="l">
              <a:buAutoNum type="arabicPeriod"/>
            </a:pPr>
            <a:r>
              <a:rPr lang="ru-RU" sz="2000" b="1" dirty="0" smtClean="0">
                <a:solidFill>
                  <a:srgbClr val="FF9999"/>
                </a:solidFill>
              </a:rPr>
              <a:t>Полностью отказаться от ввоза экологически  опасных продуктов из других стран</a:t>
            </a:r>
            <a:endParaRPr lang="ru-RU" sz="2000" b="1" dirty="0">
              <a:solidFill>
                <a:srgbClr val="FF9999"/>
              </a:solidFill>
            </a:endParaRPr>
          </a:p>
        </p:txBody>
      </p:sp>
      <p:pic>
        <p:nvPicPr>
          <p:cNvPr id="18434" name="Picture 2" descr="C:\Documents and Settings\Пользователь\Мои документы\Мои рисунки\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929066"/>
            <a:ext cx="3789190" cy="2714644"/>
          </a:xfrm>
          <a:prstGeom prst="rect">
            <a:avLst/>
          </a:prstGeom>
          <a:noFill/>
        </p:spPr>
      </p:pic>
      <p:pic>
        <p:nvPicPr>
          <p:cNvPr id="18435" name="Picture 3" descr="C:\Documents and Settings\Пользователь\Мои документы\Мои рисунки\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357562"/>
            <a:ext cx="2199192" cy="3286148"/>
          </a:xfrm>
          <a:prstGeom prst="rect">
            <a:avLst/>
          </a:prstGeom>
          <a:noFill/>
        </p:spPr>
      </p:pic>
      <p:pic>
        <p:nvPicPr>
          <p:cNvPr id="18436" name="Picture 4" descr="C:\Documents and Settings\Пользователь\Мои документы\Мои рисунки\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85728"/>
            <a:ext cx="2019219" cy="2000264"/>
          </a:xfrm>
          <a:prstGeom prst="rect">
            <a:avLst/>
          </a:prstGeom>
          <a:noFill/>
        </p:spPr>
      </p:pic>
      <p:pic>
        <p:nvPicPr>
          <p:cNvPr id="18437" name="Picture 5" descr="C:\Documents and Settings\Пользователь\Мои документы\Мои рисунки\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643182"/>
            <a:ext cx="2443170" cy="1849344"/>
          </a:xfrm>
          <a:prstGeom prst="rect">
            <a:avLst/>
          </a:prstGeom>
          <a:noFill/>
        </p:spPr>
      </p:pic>
      <p:pic>
        <p:nvPicPr>
          <p:cNvPr id="18438" name="Picture 6" descr="C:\Documents and Settings\Пользователь\Мои документы\Мои рисунки\1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4643446"/>
            <a:ext cx="2602113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FFC000"/>
                </a:solidFill>
              </a:rPr>
              <a:t>СПАСИБО ЗА ВНИМАНИЕ !</a:t>
            </a:r>
            <a:endParaRPr lang="ru-RU" sz="6000" b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52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ТОГБОУ СПО  «Колледж торговли, общественного питания и сервиса»</vt:lpstr>
      <vt:lpstr>Вопросы анкеты:</vt:lpstr>
      <vt:lpstr>В какой мере Вас беспокоит экологическое качество товаров в стране в целом?</vt:lpstr>
      <vt:lpstr>Слайд 4</vt:lpstr>
      <vt:lpstr>Слайд 5</vt:lpstr>
      <vt:lpstr>Вывод: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ТОГОУ СПО  «Колледж торговли, общественного питания и сервиса»</dc:title>
  <dc:creator>user</dc:creator>
  <cp:lastModifiedBy>Ангелина</cp:lastModifiedBy>
  <cp:revision>19</cp:revision>
  <dcterms:created xsi:type="dcterms:W3CDTF">2009-04-27T11:05:29Z</dcterms:created>
  <dcterms:modified xsi:type="dcterms:W3CDTF">2013-04-22T18:22:06Z</dcterms:modified>
</cp:coreProperties>
</file>