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77" r:id="rId2"/>
    <p:sldId id="299" r:id="rId3"/>
    <p:sldId id="258" r:id="rId4"/>
    <p:sldId id="300" r:id="rId5"/>
    <p:sldId id="301" r:id="rId6"/>
    <p:sldId id="302" r:id="rId7"/>
    <p:sldId id="303" r:id="rId8"/>
    <p:sldId id="304" r:id="rId9"/>
    <p:sldId id="318" r:id="rId10"/>
    <p:sldId id="257" r:id="rId11"/>
    <p:sldId id="305" r:id="rId12"/>
    <p:sldId id="259" r:id="rId13"/>
    <p:sldId id="260" r:id="rId14"/>
    <p:sldId id="307" r:id="rId15"/>
    <p:sldId id="308" r:id="rId16"/>
    <p:sldId id="315" r:id="rId17"/>
    <p:sldId id="309" r:id="rId18"/>
    <p:sldId id="310" r:id="rId19"/>
    <p:sldId id="311" r:id="rId20"/>
    <p:sldId id="317" r:id="rId21"/>
    <p:sldId id="316" r:id="rId22"/>
    <p:sldId id="332" r:id="rId23"/>
    <p:sldId id="313" r:id="rId24"/>
    <p:sldId id="314" r:id="rId25"/>
    <p:sldId id="333" r:id="rId26"/>
    <p:sldId id="319" r:id="rId27"/>
    <p:sldId id="324" r:id="rId28"/>
    <p:sldId id="327" r:id="rId29"/>
    <p:sldId id="328" r:id="rId30"/>
    <p:sldId id="329" r:id="rId31"/>
    <p:sldId id="330" r:id="rId32"/>
    <p:sldId id="322" r:id="rId33"/>
    <p:sldId id="323" r:id="rId34"/>
    <p:sldId id="331"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929"/>
    <a:srgbClr val="4FFF4F"/>
    <a:srgbClr val="E7FFF7"/>
    <a:srgbClr val="CDFFEE"/>
    <a:srgbClr val="D1D1D1"/>
    <a:srgbClr val="E8C2E1"/>
    <a:srgbClr val="D5EDFF"/>
    <a:srgbClr val="DF4D25"/>
    <a:srgbClr val="F14D70"/>
    <a:srgbClr val="A43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647" autoAdjust="0"/>
  </p:normalViewPr>
  <p:slideViewPr>
    <p:cSldViewPr>
      <p:cViewPr>
        <p:scale>
          <a:sx n="66" d="100"/>
          <a:sy n="66" d="100"/>
        </p:scale>
        <p:origin x="-15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_____Microsoft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_____Microsoft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_____Microsoft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_____Microsoft_Excel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_____Microsoft_Excel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_____Microsoft_Excel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_____Microsoft_Excel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_____Microsoft_Excel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_____Microsoft_Excel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_____Microsoft_Excel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_____Microsoft_Excel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_____Microsoft_Excel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_____Microsoft_Excel24.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   </c:v>
                </c:pt>
              </c:strCache>
            </c:strRef>
          </c:tx>
          <c:explosion val="25"/>
          <c:dLbls>
            <c:showLegendKey val="0"/>
            <c:showVal val="0"/>
            <c:showCatName val="0"/>
            <c:showSerName val="0"/>
            <c:showPercent val="1"/>
            <c:showBubbleSize val="0"/>
            <c:showLeaderLines val="1"/>
          </c:dLbls>
          <c:cat>
            <c:strRef>
              <c:f>Лист1!$A$2:$A$5</c:f>
              <c:strCache>
                <c:ptCount val="3"/>
                <c:pt idx="0">
                  <c:v>Здоровы</c:v>
                </c:pt>
                <c:pt idx="1">
                  <c:v>Имеют отклонения</c:v>
                </c:pt>
                <c:pt idx="2">
                  <c:v>Имеют хронические заболевания</c:v>
                </c:pt>
              </c:strCache>
            </c:strRef>
          </c:cat>
          <c:val>
            <c:numRef>
              <c:f>Лист1!$B$2:$B$5</c:f>
              <c:numCache>
                <c:formatCode>General</c:formatCode>
                <c:ptCount val="4"/>
                <c:pt idx="0">
                  <c:v>8.2000000000000011</c:v>
                </c:pt>
                <c:pt idx="1">
                  <c:v>3.2</c:v>
                </c:pt>
                <c:pt idx="2">
                  <c:v>1.4</c:v>
                </c:pt>
              </c:numCache>
            </c:numRef>
          </c:val>
        </c:ser>
        <c:dLbls>
          <c:showLegendKey val="0"/>
          <c:showVal val="0"/>
          <c:showCatName val="0"/>
          <c:showSerName val="0"/>
          <c:showPercent val="1"/>
          <c:showBubbleSize val="0"/>
          <c:showLeaderLines val="1"/>
        </c:dLbls>
      </c:pie3DChart>
    </c:plotArea>
    <c:legend>
      <c:legendPos val="r"/>
      <c:legendEntry>
        <c:idx val="0"/>
        <c:txPr>
          <a:bodyPr/>
          <a:lstStyle/>
          <a:p>
            <a:pPr>
              <a:defRPr sz="1700" kern="800" baseline="0">
                <a:solidFill>
                  <a:schemeClr val="bg1"/>
                </a:solidFill>
              </a:defRPr>
            </a:pPr>
            <a:endParaRPr lang="ru-RU"/>
          </a:p>
        </c:txPr>
      </c:legendEntry>
      <c:layout/>
      <c:overlay val="0"/>
      <c:txPr>
        <a:bodyPr/>
        <a:lstStyle/>
        <a:p>
          <a:pPr>
            <a:defRPr sz="1800" kern="800" baseline="0">
              <a:solidFill>
                <a:schemeClr val="bg1"/>
              </a:solidFill>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baseline="0">
              <a:solidFill>
                <a:schemeClr val="bg1"/>
              </a:solidFill>
            </a:defRPr>
          </a:pPr>
          <a:endParaRPr lang="ru-RU"/>
        </a:p>
      </c:txPr>
    </c:title>
    <c:autoTitleDeleted val="0"/>
    <c:view3D>
      <c:rotX val="0"/>
      <c:rotY val="0"/>
      <c:rAngAx val="0"/>
      <c:perspective val="3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Были конфликты с друзьями?</c:v>
                </c:pt>
              </c:strCache>
            </c:strRef>
          </c:tx>
          <c:spPr>
            <a:solidFill>
              <a:srgbClr val="C00000"/>
            </a:solidFill>
          </c:spPr>
          <c:invertIfNegative val="0"/>
          <c:dPt>
            <c:idx val="1"/>
            <c:invertIfNegative val="0"/>
            <c:bubble3D val="0"/>
            <c:spPr>
              <a:solidFill>
                <a:schemeClr val="tx1"/>
              </a:solidFill>
            </c:spPr>
          </c:dPt>
          <c:cat>
            <c:strRef>
              <c:f>Лист1!$A$2:$A$3</c:f>
              <c:strCache>
                <c:ptCount val="2"/>
                <c:pt idx="0">
                  <c:v>да</c:v>
                </c:pt>
                <c:pt idx="1">
                  <c:v>нет</c:v>
                </c:pt>
              </c:strCache>
            </c:strRef>
          </c:cat>
          <c:val>
            <c:numRef>
              <c:f>Лист1!$B$2:$B$3</c:f>
              <c:numCache>
                <c:formatCode>General</c:formatCode>
                <c:ptCount val="2"/>
                <c:pt idx="0">
                  <c:v>53</c:v>
                </c:pt>
                <c:pt idx="1">
                  <c:v>47</c:v>
                </c:pt>
              </c:numCache>
            </c:numRef>
          </c:val>
        </c:ser>
        <c:dLbls>
          <c:showLegendKey val="0"/>
          <c:showVal val="0"/>
          <c:showCatName val="0"/>
          <c:showSerName val="0"/>
          <c:showPercent val="0"/>
          <c:showBubbleSize val="0"/>
        </c:dLbls>
        <c:gapWidth val="150"/>
        <c:shape val="cone"/>
        <c:axId val="205459840"/>
        <c:axId val="205461376"/>
        <c:axId val="0"/>
      </c:bar3DChart>
      <c:catAx>
        <c:axId val="205459840"/>
        <c:scaling>
          <c:orientation val="minMax"/>
        </c:scaling>
        <c:delete val="0"/>
        <c:axPos val="b"/>
        <c:majorTickMark val="out"/>
        <c:minorTickMark val="none"/>
        <c:tickLblPos val="nextTo"/>
        <c:txPr>
          <a:bodyPr/>
          <a:lstStyle/>
          <a:p>
            <a:pPr>
              <a:defRPr baseline="0">
                <a:solidFill>
                  <a:schemeClr val="bg1"/>
                </a:solidFill>
              </a:defRPr>
            </a:pPr>
            <a:endParaRPr lang="ru-RU"/>
          </a:p>
        </c:txPr>
        <c:crossAx val="205461376"/>
        <c:crosses val="autoZero"/>
        <c:auto val="1"/>
        <c:lblAlgn val="ctr"/>
        <c:lblOffset val="100"/>
        <c:noMultiLvlLbl val="0"/>
      </c:catAx>
      <c:valAx>
        <c:axId val="205461376"/>
        <c:scaling>
          <c:orientation val="minMax"/>
        </c:scaling>
        <c:delete val="0"/>
        <c:axPos val="l"/>
        <c:majorGridlines/>
        <c:numFmt formatCode="General" sourceLinked="1"/>
        <c:majorTickMark val="out"/>
        <c:minorTickMark val="none"/>
        <c:tickLblPos val="nextTo"/>
        <c:txPr>
          <a:bodyPr/>
          <a:lstStyle/>
          <a:p>
            <a:pPr>
              <a:defRPr baseline="0">
                <a:solidFill>
                  <a:schemeClr val="bg1"/>
                </a:solidFill>
              </a:defRPr>
            </a:pPr>
            <a:endParaRPr lang="ru-RU"/>
          </a:p>
        </c:txPr>
        <c:crossAx val="205459840"/>
        <c:crosses val="autoZero"/>
        <c:crossBetween val="between"/>
      </c:valAx>
    </c:plotArea>
    <c:plotVisOnly val="1"/>
    <c:dispBlanksAs val="gap"/>
    <c:showDLblsOverMax val="0"/>
  </c:chart>
  <c:spPr>
    <a:solidFill>
      <a:srgbClr val="FFFFFF"/>
    </a:solidFill>
  </c:spPr>
  <c:txPr>
    <a:bodyPr/>
    <a:lstStyle/>
    <a:p>
      <a:pPr>
        <a:defRPr sz="1800"/>
      </a:pPr>
      <a:endParaRPr lang="ru-RU"/>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dirty="0" smtClean="0">
                <a:solidFill>
                  <a:schemeClr val="bg1"/>
                </a:solidFill>
              </a:rPr>
              <a:t>Эмоциональное</a:t>
            </a:r>
            <a:r>
              <a:rPr lang="ru-RU" baseline="0" dirty="0" smtClean="0">
                <a:solidFill>
                  <a:schemeClr val="bg1"/>
                </a:solidFill>
              </a:rPr>
              <a:t> состояние</a:t>
            </a:r>
            <a:r>
              <a:rPr lang="en-US" dirty="0" smtClean="0">
                <a:solidFill>
                  <a:schemeClr val="bg1"/>
                </a:solidFill>
              </a:rPr>
              <a:t>  </a:t>
            </a:r>
            <a:endParaRPr lang="en-US" dirty="0">
              <a:solidFill>
                <a:schemeClr val="bg1"/>
              </a:solidFill>
            </a:endParaRPr>
          </a:p>
        </c:rich>
      </c:tx>
      <c:layout/>
      <c:overlay val="0"/>
    </c:title>
    <c:autoTitleDeleted val="0"/>
    <c:plotArea>
      <c:layout/>
      <c:doughnutChart>
        <c:varyColors val="1"/>
        <c:ser>
          <c:idx val="0"/>
          <c:order val="0"/>
          <c:tx>
            <c:strRef>
              <c:f>Лист1!$B$1</c:f>
              <c:strCache>
                <c:ptCount val="1"/>
                <c:pt idx="0">
                  <c:v>  </c:v>
                </c:pt>
              </c:strCache>
            </c:strRef>
          </c:tx>
          <c:spPr>
            <a:solidFill>
              <a:srgbClr val="9A0FB1"/>
            </a:solidFill>
          </c:spPr>
          <c:explosion val="7"/>
          <c:dPt>
            <c:idx val="0"/>
            <c:bubble3D val="0"/>
            <c:spPr>
              <a:solidFill>
                <a:srgbClr val="00CC00"/>
              </a:solidFill>
            </c:spPr>
          </c:dPt>
          <c:dLbls>
            <c:txPr>
              <a:bodyPr/>
              <a:lstStyle/>
              <a:p>
                <a:pPr>
                  <a:defRPr>
                    <a:solidFill>
                      <a:schemeClr val="bg1"/>
                    </a:solidFill>
                  </a:defRPr>
                </a:pPr>
                <a:endParaRPr lang="ru-RU"/>
              </a:p>
            </c:txPr>
            <c:showLegendKey val="0"/>
            <c:showVal val="0"/>
            <c:showCatName val="0"/>
            <c:showSerName val="0"/>
            <c:showPercent val="1"/>
            <c:showBubbleSize val="0"/>
            <c:showLeaderLines val="1"/>
          </c:dLbls>
          <c:cat>
            <c:strRef>
              <c:f>Лист1!$A$2:$A$3</c:f>
              <c:strCache>
                <c:ptCount val="2"/>
                <c:pt idx="0">
                  <c:v>Радость, положительные эмоции     </c:v>
                </c:pt>
                <c:pt idx="1">
                  <c:v>Стрессы, переживания</c:v>
                </c:pt>
              </c:strCache>
            </c:strRef>
          </c:cat>
          <c:val>
            <c:numRef>
              <c:f>Лист1!$B$2:$B$3</c:f>
              <c:numCache>
                <c:formatCode>General</c:formatCode>
                <c:ptCount val="2"/>
                <c:pt idx="0">
                  <c:v>78</c:v>
                </c:pt>
                <c:pt idx="1">
                  <c:v>22</c:v>
                </c:pt>
              </c:numCache>
            </c:numRef>
          </c:val>
        </c:ser>
        <c:dLbls>
          <c:showLegendKey val="0"/>
          <c:showVal val="0"/>
          <c:showCatName val="0"/>
          <c:showSerName val="0"/>
          <c:showPercent val="1"/>
          <c:showBubbleSize val="0"/>
          <c:showLeaderLines val="1"/>
        </c:dLbls>
        <c:firstSliceAng val="0"/>
        <c:holeSize val="50"/>
      </c:doughnutChart>
    </c:plotArea>
    <c:legend>
      <c:legendPos val="r"/>
      <c:layout/>
      <c:overlay val="0"/>
    </c:legend>
    <c:plotVisOnly val="1"/>
    <c:dispBlanksAs val="gap"/>
    <c:showDLblsOverMax val="0"/>
  </c:chart>
  <c:spPr>
    <a:solidFill>
      <a:schemeClr val="accent2">
        <a:lumMod val="20000"/>
        <a:lumOff val="80000"/>
      </a:schemeClr>
    </a:solidFill>
  </c:spPr>
  <c:txPr>
    <a:bodyPr/>
    <a:lstStyle/>
    <a:p>
      <a:pPr>
        <a:defRPr sz="1800"/>
      </a:pPr>
      <a:endParaRPr lang="ru-RU"/>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dirty="0" smtClean="0"/>
              <a:t>Особенности психологического климата в семье </a:t>
            </a:r>
            <a:endParaRPr lang="ru-RU" dirty="0"/>
          </a:p>
        </c:rich>
      </c:tx>
      <c:layout/>
      <c:overlay val="0"/>
    </c:title>
    <c:autoTitleDeleted val="0"/>
    <c:plotArea>
      <c:layout/>
      <c:pieChart>
        <c:varyColors val="1"/>
        <c:ser>
          <c:idx val="0"/>
          <c:order val="0"/>
          <c:tx>
            <c:strRef>
              <c:f>Лист1!$B$1</c:f>
              <c:strCache>
                <c:ptCount val="1"/>
                <c:pt idx="0">
                  <c:v>Особенности психологического климата в семье</c:v>
                </c:pt>
              </c:strCache>
            </c:strRef>
          </c:tx>
          <c:explosion val="25"/>
          <c:dPt>
            <c:idx val="0"/>
            <c:bubble3D val="0"/>
            <c:spPr>
              <a:solidFill>
                <a:srgbClr val="3D9828"/>
              </a:solidFill>
            </c:spPr>
          </c:dPt>
          <c:dPt>
            <c:idx val="1"/>
            <c:bubble3D val="0"/>
            <c:explosion val="0"/>
            <c:spPr>
              <a:solidFill>
                <a:schemeClr val="tx1"/>
              </a:solidFill>
            </c:spPr>
          </c:dPt>
          <c:dLbls>
            <c:showLegendKey val="0"/>
            <c:showVal val="0"/>
            <c:showCatName val="0"/>
            <c:showSerName val="0"/>
            <c:showPercent val="1"/>
            <c:showBubbleSize val="0"/>
            <c:showLeaderLines val="1"/>
          </c:dLbls>
          <c:cat>
            <c:strRef>
              <c:f>Лист1!$A$2:$A$3</c:f>
              <c:strCache>
                <c:ptCount val="2"/>
                <c:pt idx="0">
                  <c:v>спокойный, благополучный</c:v>
                </c:pt>
                <c:pt idx="1">
                  <c:v>напряженный, нервный</c:v>
                </c:pt>
              </c:strCache>
            </c:strRef>
          </c:cat>
          <c:val>
            <c:numRef>
              <c:f>Лист1!$B$2:$B$3</c:f>
              <c:numCache>
                <c:formatCode>General</c:formatCode>
                <c:ptCount val="2"/>
                <c:pt idx="0">
                  <c:v>91</c:v>
                </c:pt>
                <c:pt idx="1">
                  <c:v>9</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spPr>
    <a:solidFill>
      <a:schemeClr val="accent5">
        <a:lumMod val="20000"/>
        <a:lumOff val="80000"/>
      </a:schemeClr>
    </a:solidFill>
  </c:spPr>
  <c:txPr>
    <a:bodyPr/>
    <a:lstStyle/>
    <a:p>
      <a:pPr>
        <a:defRPr sz="1800">
          <a:solidFill>
            <a:schemeClr val="bg1"/>
          </a:solidFill>
        </a:defRPr>
      </a:pPr>
      <a:endParaRPr lang="ru-RU"/>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 </a:t>
            </a:r>
            <a:r>
              <a:rPr lang="ru-RU" dirty="0" smtClean="0"/>
              <a:t> </a:t>
            </a:r>
            <a:endParaRPr lang="en-US"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 2</c:v>
                </c:pt>
              </c:strCache>
            </c:strRef>
          </c:tx>
          <c:invertIfNegative val="0"/>
          <c:dPt>
            <c:idx val="0"/>
            <c:invertIfNegative val="0"/>
            <c:bubble3D val="0"/>
            <c:spPr>
              <a:solidFill>
                <a:schemeClr val="tx1">
                  <a:lumMod val="60000"/>
                  <a:lumOff val="40000"/>
                </a:schemeClr>
              </a:solidFill>
            </c:spPr>
          </c:dPt>
          <c:dPt>
            <c:idx val="1"/>
            <c:invertIfNegative val="0"/>
            <c:bubble3D val="0"/>
            <c:spPr>
              <a:solidFill>
                <a:srgbClr val="FFAE1D"/>
              </a:solidFill>
            </c:spPr>
          </c:dPt>
          <c:cat>
            <c:strRef>
              <c:f>Лист1!$A$2:$A$3</c:f>
              <c:strCache>
                <c:ptCount val="2"/>
                <c:pt idx="0">
                  <c:v>Благоприятные</c:v>
                </c:pt>
                <c:pt idx="1">
                  <c:v>Не благоприятные</c:v>
                </c:pt>
              </c:strCache>
            </c:strRef>
          </c:cat>
          <c:val>
            <c:numRef>
              <c:f>Лист1!$B$2:$B$3</c:f>
              <c:numCache>
                <c:formatCode>General</c:formatCode>
                <c:ptCount val="2"/>
                <c:pt idx="0">
                  <c:v>59</c:v>
                </c:pt>
                <c:pt idx="1">
                  <c:v>41</c:v>
                </c:pt>
              </c:numCache>
            </c:numRef>
          </c:val>
        </c:ser>
        <c:dLbls>
          <c:showLegendKey val="0"/>
          <c:showVal val="0"/>
          <c:showCatName val="0"/>
          <c:showSerName val="0"/>
          <c:showPercent val="0"/>
          <c:showBubbleSize val="0"/>
        </c:dLbls>
        <c:gapWidth val="150"/>
        <c:shape val="cylinder"/>
        <c:axId val="147740928"/>
        <c:axId val="147742720"/>
        <c:axId val="0"/>
      </c:bar3DChart>
      <c:catAx>
        <c:axId val="147740928"/>
        <c:scaling>
          <c:orientation val="minMax"/>
        </c:scaling>
        <c:delete val="1"/>
        <c:axPos val="b"/>
        <c:majorTickMark val="out"/>
        <c:minorTickMark val="none"/>
        <c:tickLblPos val="nextTo"/>
        <c:crossAx val="147742720"/>
        <c:crosses val="autoZero"/>
        <c:auto val="1"/>
        <c:lblAlgn val="ctr"/>
        <c:lblOffset val="100"/>
        <c:noMultiLvlLbl val="0"/>
      </c:catAx>
      <c:valAx>
        <c:axId val="147742720"/>
        <c:scaling>
          <c:orientation val="minMax"/>
        </c:scaling>
        <c:delete val="0"/>
        <c:axPos val="l"/>
        <c:majorGridlines/>
        <c:numFmt formatCode="General" sourceLinked="1"/>
        <c:majorTickMark val="out"/>
        <c:minorTickMark val="none"/>
        <c:tickLblPos val="nextTo"/>
        <c:crossAx val="147740928"/>
        <c:crosses val="autoZero"/>
        <c:crossBetween val="between"/>
      </c:valAx>
    </c:plotArea>
    <c:legend>
      <c:legendPos val="r"/>
      <c:layout/>
      <c:overlay val="0"/>
    </c:legend>
    <c:plotVisOnly val="1"/>
    <c:dispBlanksAs val="gap"/>
    <c:showDLblsOverMax val="0"/>
  </c:chart>
  <c:spPr>
    <a:solidFill>
      <a:schemeClr val="accent1">
        <a:lumMod val="20000"/>
        <a:lumOff val="80000"/>
      </a:schemeClr>
    </a:solidFill>
  </c:spPr>
  <c:txPr>
    <a:bodyPr/>
    <a:lstStyle/>
    <a:p>
      <a:pPr>
        <a:defRPr sz="1800"/>
      </a:pPr>
      <a:endParaRPr lang="ru-RU"/>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Лист1!$B$1</c:f>
              <c:strCache>
                <c:ptCount val="1"/>
                <c:pt idx="0">
                  <c:v>Ряд 1</c:v>
                </c:pt>
              </c:strCache>
            </c:strRef>
          </c:tx>
          <c:spPr>
            <a:solidFill>
              <a:srgbClr val="FCD632"/>
            </a:solidFill>
          </c:spPr>
          <c:invertIfNegative val="0"/>
          <c:cat>
            <c:strRef>
              <c:f>Лист1!$A$2:$A$6</c:f>
              <c:strCache>
                <c:ptCount val="5"/>
                <c:pt idx="0">
                  <c:v>Категория 1</c:v>
                </c:pt>
                <c:pt idx="1">
                  <c:v>Категория 2</c:v>
                </c:pt>
                <c:pt idx="2">
                  <c:v>Категория 3</c:v>
                </c:pt>
                <c:pt idx="3">
                  <c:v>Категория 4</c:v>
                </c:pt>
                <c:pt idx="4">
                  <c:v>ляля</c:v>
                </c:pt>
              </c:strCache>
            </c:strRef>
          </c:cat>
          <c:val>
            <c:numRef>
              <c:f>Лист1!$B$2:$B$6</c:f>
              <c:numCache>
                <c:formatCode>General</c:formatCode>
                <c:ptCount val="5"/>
                <c:pt idx="0">
                  <c:v>43</c:v>
                </c:pt>
                <c:pt idx="1">
                  <c:v>82</c:v>
                </c:pt>
                <c:pt idx="2">
                  <c:v>16</c:v>
                </c:pt>
                <c:pt idx="3">
                  <c:v>4.5</c:v>
                </c:pt>
                <c:pt idx="4">
                  <c:v>75</c:v>
                </c:pt>
              </c:numCache>
            </c:numRef>
          </c:val>
        </c:ser>
        <c:ser>
          <c:idx val="1"/>
          <c:order val="1"/>
          <c:tx>
            <c:strRef>
              <c:f>Лист1!$C$1</c:f>
              <c:strCache>
                <c:ptCount val="1"/>
                <c:pt idx="0">
                  <c:v>Ряд 2</c:v>
                </c:pt>
              </c:strCache>
            </c:strRef>
          </c:tx>
          <c:spPr>
            <a:solidFill>
              <a:srgbClr val="C16A29"/>
            </a:solidFill>
          </c:spPr>
          <c:invertIfNegative val="0"/>
          <c:cat>
            <c:strRef>
              <c:f>Лист1!$A$2:$A$6</c:f>
              <c:strCache>
                <c:ptCount val="5"/>
                <c:pt idx="0">
                  <c:v>Категория 1</c:v>
                </c:pt>
                <c:pt idx="1">
                  <c:v>Категория 2</c:v>
                </c:pt>
                <c:pt idx="2">
                  <c:v>Категория 3</c:v>
                </c:pt>
                <c:pt idx="3">
                  <c:v>Категория 4</c:v>
                </c:pt>
                <c:pt idx="4">
                  <c:v>ляля</c:v>
                </c:pt>
              </c:strCache>
            </c:strRef>
          </c:cat>
          <c:val>
            <c:numRef>
              <c:f>Лист1!$C$2:$C$6</c:f>
              <c:numCache>
                <c:formatCode>General</c:formatCode>
                <c:ptCount val="5"/>
                <c:pt idx="0">
                  <c:v>57</c:v>
                </c:pt>
                <c:pt idx="1">
                  <c:v>18</c:v>
                </c:pt>
                <c:pt idx="2">
                  <c:v>84</c:v>
                </c:pt>
                <c:pt idx="3">
                  <c:v>2.8</c:v>
                </c:pt>
                <c:pt idx="4">
                  <c:v>25</c:v>
                </c:pt>
              </c:numCache>
            </c:numRef>
          </c:val>
        </c:ser>
        <c:dLbls>
          <c:showLegendKey val="0"/>
          <c:showVal val="0"/>
          <c:showCatName val="0"/>
          <c:showSerName val="0"/>
          <c:showPercent val="0"/>
          <c:showBubbleSize val="0"/>
        </c:dLbls>
        <c:gapWidth val="150"/>
        <c:shape val="cylinder"/>
        <c:axId val="148968576"/>
        <c:axId val="148970112"/>
        <c:axId val="0"/>
      </c:bar3DChart>
      <c:catAx>
        <c:axId val="148968576"/>
        <c:scaling>
          <c:orientation val="minMax"/>
        </c:scaling>
        <c:delete val="1"/>
        <c:axPos val="l"/>
        <c:majorTickMark val="out"/>
        <c:minorTickMark val="none"/>
        <c:tickLblPos val="nextTo"/>
        <c:crossAx val="148970112"/>
        <c:crosses val="autoZero"/>
        <c:auto val="1"/>
        <c:lblAlgn val="ctr"/>
        <c:lblOffset val="100"/>
        <c:noMultiLvlLbl val="0"/>
      </c:catAx>
      <c:valAx>
        <c:axId val="148970112"/>
        <c:scaling>
          <c:orientation val="minMax"/>
        </c:scaling>
        <c:delete val="0"/>
        <c:axPos val="b"/>
        <c:majorGridlines/>
        <c:numFmt formatCode="0%" sourceLinked="1"/>
        <c:majorTickMark val="out"/>
        <c:minorTickMark val="none"/>
        <c:tickLblPos val="nextTo"/>
        <c:crossAx val="148968576"/>
        <c:crosses val="autoZero"/>
        <c:crossBetween val="between"/>
      </c:valAx>
      <c:spPr>
        <a:solidFill>
          <a:schemeClr val="bg2">
            <a:lumMod val="20000"/>
            <a:lumOff val="80000"/>
          </a:schemeClr>
        </a:solidFill>
      </c:spPr>
    </c:plotArea>
    <c:plotVisOnly val="1"/>
    <c:dispBlanksAs val="gap"/>
    <c:showDLblsOverMax val="0"/>
  </c:chart>
  <c:txPr>
    <a:bodyPr/>
    <a:lstStyle/>
    <a:p>
      <a:pPr>
        <a:defRPr sz="1800"/>
      </a:pPr>
      <a:endParaRPr lang="ru-RU"/>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65"/>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9.668584033583999E-2"/>
          <c:y val="0.12236644232238333"/>
          <c:w val="0.86825396825396828"/>
          <c:h val="0.76498800959232616"/>
        </c:manualLayout>
      </c:layout>
      <c:bar3DChart>
        <c:barDir val="col"/>
        <c:grouping val="standard"/>
        <c:varyColors val="0"/>
        <c:ser>
          <c:idx val="0"/>
          <c:order val="0"/>
          <c:tx>
            <c:strRef>
              <c:f>Sheet1!$A$2</c:f>
              <c:strCache>
                <c:ptCount val="1"/>
                <c:pt idx="0">
                  <c:v> </c:v>
                </c:pt>
              </c:strCache>
            </c:strRef>
          </c:tx>
          <c:spPr>
            <a:solidFill>
              <a:schemeClr val="accent1"/>
            </a:solidFill>
            <a:ln w="14479">
              <a:solidFill>
                <a:schemeClr val="tx1"/>
              </a:solidFill>
              <a:prstDash val="solid"/>
            </a:ln>
          </c:spPr>
          <c:invertIfNegative val="0"/>
          <c:dPt>
            <c:idx val="0"/>
            <c:invertIfNegative val="0"/>
            <c:bubble3D val="0"/>
            <c:spPr>
              <a:solidFill>
                <a:srgbClr val="FD7403"/>
              </a:solidFill>
              <a:ln w="14479">
                <a:solidFill>
                  <a:schemeClr val="tx1"/>
                </a:solidFill>
                <a:prstDash val="solid"/>
              </a:ln>
            </c:spPr>
          </c:dPt>
          <c:dPt>
            <c:idx val="1"/>
            <c:invertIfNegative val="0"/>
            <c:bubble3D val="0"/>
            <c:spPr>
              <a:solidFill>
                <a:srgbClr val="00B050"/>
              </a:solidFill>
              <a:ln w="14479">
                <a:solidFill>
                  <a:schemeClr val="tx1"/>
                </a:solidFill>
                <a:prstDash val="solid"/>
              </a:ln>
            </c:spPr>
          </c:dPt>
          <c:cat>
            <c:strRef>
              <c:f>Sheet1!$B$1:$D$1</c:f>
              <c:strCache>
                <c:ptCount val="2"/>
                <c:pt idx="0">
                  <c:v>Соответствует</c:v>
                </c:pt>
                <c:pt idx="1">
                  <c:v>Не соответствует</c:v>
                </c:pt>
              </c:strCache>
            </c:strRef>
          </c:cat>
          <c:val>
            <c:numRef>
              <c:f>Sheet1!$B$2:$D$2</c:f>
              <c:numCache>
                <c:formatCode>General</c:formatCode>
                <c:ptCount val="3"/>
                <c:pt idx="0">
                  <c:v>31</c:v>
                </c:pt>
                <c:pt idx="1">
                  <c:v>69</c:v>
                </c:pt>
              </c:numCache>
            </c:numRef>
          </c:val>
        </c:ser>
        <c:dLbls>
          <c:showLegendKey val="0"/>
          <c:showVal val="0"/>
          <c:showCatName val="0"/>
          <c:showSerName val="0"/>
          <c:showPercent val="0"/>
          <c:showBubbleSize val="0"/>
        </c:dLbls>
        <c:gapWidth val="150"/>
        <c:gapDepth val="0"/>
        <c:shape val="pyramid"/>
        <c:axId val="48549888"/>
        <c:axId val="48552576"/>
        <c:axId val="51649152"/>
      </c:bar3DChart>
      <c:catAx>
        <c:axId val="48549888"/>
        <c:scaling>
          <c:orientation val="minMax"/>
        </c:scaling>
        <c:delete val="0"/>
        <c:axPos val="b"/>
        <c:numFmt formatCode="General" sourceLinked="1"/>
        <c:majorTickMark val="out"/>
        <c:minorTickMark val="none"/>
        <c:tickLblPos val="low"/>
        <c:spPr>
          <a:ln w="3620">
            <a:solidFill>
              <a:schemeClr val="tx1"/>
            </a:solidFill>
            <a:prstDash val="solid"/>
          </a:ln>
        </c:spPr>
        <c:txPr>
          <a:bodyPr rot="0" vert="horz"/>
          <a:lstStyle/>
          <a:p>
            <a:pPr>
              <a:defRPr sz="2081" b="1" i="0" u="none" strike="noStrike" baseline="0">
                <a:solidFill>
                  <a:schemeClr val="tx1"/>
                </a:solidFill>
                <a:latin typeface="Calibri"/>
                <a:ea typeface="Calibri"/>
                <a:cs typeface="Calibri"/>
              </a:defRPr>
            </a:pPr>
            <a:endParaRPr lang="ru-RU"/>
          </a:p>
        </c:txPr>
        <c:crossAx val="48552576"/>
        <c:crosses val="autoZero"/>
        <c:auto val="1"/>
        <c:lblAlgn val="ctr"/>
        <c:lblOffset val="100"/>
        <c:tickLblSkip val="1"/>
        <c:tickMarkSkip val="1"/>
        <c:noMultiLvlLbl val="0"/>
      </c:catAx>
      <c:valAx>
        <c:axId val="48552576"/>
        <c:scaling>
          <c:orientation val="minMax"/>
        </c:scaling>
        <c:delete val="0"/>
        <c:axPos val="l"/>
        <c:majorGridlines>
          <c:spPr>
            <a:ln w="3620">
              <a:solidFill>
                <a:schemeClr val="tx1"/>
              </a:solidFill>
              <a:prstDash val="solid"/>
            </a:ln>
          </c:spPr>
        </c:majorGridlines>
        <c:numFmt formatCode="General" sourceLinked="1"/>
        <c:majorTickMark val="out"/>
        <c:minorTickMark val="none"/>
        <c:tickLblPos val="nextTo"/>
        <c:spPr>
          <a:ln w="3620">
            <a:solidFill>
              <a:schemeClr val="tx1"/>
            </a:solidFill>
            <a:prstDash val="solid"/>
          </a:ln>
        </c:spPr>
        <c:txPr>
          <a:bodyPr rot="0" vert="horz"/>
          <a:lstStyle/>
          <a:p>
            <a:pPr>
              <a:defRPr sz="2081" b="1" i="0" u="none" strike="noStrike" baseline="0">
                <a:solidFill>
                  <a:schemeClr val="tx1"/>
                </a:solidFill>
                <a:latin typeface="Calibri"/>
                <a:ea typeface="Calibri"/>
                <a:cs typeface="Calibri"/>
              </a:defRPr>
            </a:pPr>
            <a:endParaRPr lang="ru-RU"/>
          </a:p>
        </c:txPr>
        <c:crossAx val="48549888"/>
        <c:crosses val="autoZero"/>
        <c:crossBetween val="between"/>
      </c:valAx>
      <c:serAx>
        <c:axId val="51649152"/>
        <c:scaling>
          <c:orientation val="minMax"/>
        </c:scaling>
        <c:delete val="0"/>
        <c:axPos val="b"/>
        <c:numFmt formatCode="General" sourceLinked="1"/>
        <c:majorTickMark val="out"/>
        <c:minorTickMark val="none"/>
        <c:tickLblPos val="low"/>
        <c:spPr>
          <a:ln w="3620">
            <a:solidFill>
              <a:schemeClr val="tx1"/>
            </a:solidFill>
            <a:prstDash val="solid"/>
          </a:ln>
        </c:spPr>
        <c:txPr>
          <a:bodyPr rot="0" vert="horz"/>
          <a:lstStyle/>
          <a:p>
            <a:pPr>
              <a:defRPr sz="2081" b="1" i="0" u="none" strike="noStrike" baseline="0">
                <a:solidFill>
                  <a:schemeClr val="tx1"/>
                </a:solidFill>
                <a:latin typeface="Calibri"/>
                <a:ea typeface="Calibri"/>
                <a:cs typeface="Calibri"/>
              </a:defRPr>
            </a:pPr>
            <a:endParaRPr lang="ru-RU"/>
          </a:p>
        </c:txPr>
        <c:crossAx val="48552576"/>
        <c:crosses val="autoZero"/>
        <c:tickLblSkip val="1"/>
        <c:tickMarkSkip val="1"/>
      </c:serAx>
      <c:spPr>
        <a:noFill/>
        <a:ln w="28958">
          <a:noFill/>
        </a:ln>
      </c:spPr>
    </c:plotArea>
    <c:plotVisOnly val="1"/>
    <c:dispBlanksAs val="gap"/>
    <c:showDLblsOverMax val="0"/>
  </c:chart>
  <c:spPr>
    <a:solidFill>
      <a:srgbClr val="F8F6CF"/>
    </a:solidFill>
    <a:ln>
      <a:noFill/>
    </a:ln>
  </c:spPr>
  <c:txPr>
    <a:bodyPr/>
    <a:lstStyle/>
    <a:p>
      <a:pPr>
        <a:defRPr sz="2081" b="1" i="0" u="none" strike="noStrike" baseline="0">
          <a:solidFill>
            <a:schemeClr val="tx1"/>
          </a:solidFill>
          <a:latin typeface="Calibri"/>
          <a:ea typeface="Calibri"/>
          <a:cs typeface="Calibri"/>
        </a:defRPr>
      </a:pPr>
      <a:endParaRPr lang="ru-RU"/>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0"/>
      <c:rotY val="20"/>
      <c:rAngAx val="0"/>
      <c:perspective val="20"/>
    </c:view3D>
    <c:floor>
      <c:thickness val="0"/>
    </c:floor>
    <c:sideWall>
      <c:thickness val="0"/>
    </c:sideWall>
    <c:backWall>
      <c:thickness val="0"/>
    </c:backWall>
    <c:plotArea>
      <c:layout/>
      <c:bar3DChart>
        <c:barDir val="col"/>
        <c:grouping val="standard"/>
        <c:varyColors val="0"/>
        <c:ser>
          <c:idx val="0"/>
          <c:order val="0"/>
          <c:tx>
            <c:strRef>
              <c:f>Лист1!$B$1</c:f>
              <c:strCache>
                <c:ptCount val="1"/>
                <c:pt idx="0">
                  <c:v>Влияютли психологические условия на состояние</c:v>
                </c:pt>
              </c:strCache>
            </c:strRef>
          </c:tx>
          <c:spPr>
            <a:solidFill>
              <a:schemeClr val="accent6">
                <a:lumMod val="75000"/>
              </a:schemeClr>
            </a:solidFill>
          </c:spPr>
          <c:invertIfNegative val="0"/>
          <c:cat>
            <c:strRef>
              <c:f>Лист1!$A$2:$A$3</c:f>
              <c:strCache>
                <c:ptCount val="2"/>
                <c:pt idx="0">
                  <c:v>да</c:v>
                </c:pt>
                <c:pt idx="1">
                  <c:v>нет</c:v>
                </c:pt>
              </c:strCache>
            </c:strRef>
          </c:cat>
          <c:val>
            <c:numRef>
              <c:f>Лист1!$B$2:$B$3</c:f>
              <c:numCache>
                <c:formatCode>General</c:formatCode>
                <c:ptCount val="2"/>
                <c:pt idx="0">
                  <c:v>81</c:v>
                </c:pt>
                <c:pt idx="1">
                  <c:v>19</c:v>
                </c:pt>
              </c:numCache>
            </c:numRef>
          </c:val>
        </c:ser>
        <c:ser>
          <c:idx val="1"/>
          <c:order val="1"/>
          <c:tx>
            <c:strRef>
              <c:f>Лист1!$C$1</c:f>
              <c:strCache>
                <c:ptCount val="1"/>
                <c:pt idx="0">
                  <c:v>Влияет ли режим дня на состояние человека</c:v>
                </c:pt>
              </c:strCache>
            </c:strRef>
          </c:tx>
          <c:spPr>
            <a:solidFill>
              <a:srgbClr val="ED6D6D"/>
            </a:solidFill>
          </c:spPr>
          <c:invertIfNegative val="0"/>
          <c:cat>
            <c:strRef>
              <c:f>Лист1!$A$2:$A$3</c:f>
              <c:strCache>
                <c:ptCount val="2"/>
                <c:pt idx="0">
                  <c:v>да</c:v>
                </c:pt>
                <c:pt idx="1">
                  <c:v>нет</c:v>
                </c:pt>
              </c:strCache>
            </c:strRef>
          </c:cat>
          <c:val>
            <c:numRef>
              <c:f>Лист1!$C$2:$C$3</c:f>
              <c:numCache>
                <c:formatCode>General</c:formatCode>
                <c:ptCount val="2"/>
                <c:pt idx="0">
                  <c:v>70</c:v>
                </c:pt>
                <c:pt idx="1">
                  <c:v>30</c:v>
                </c:pt>
              </c:numCache>
            </c:numRef>
          </c:val>
        </c:ser>
        <c:dLbls>
          <c:showLegendKey val="0"/>
          <c:showVal val="0"/>
          <c:showCatName val="0"/>
          <c:showSerName val="0"/>
          <c:showPercent val="0"/>
          <c:showBubbleSize val="0"/>
        </c:dLbls>
        <c:gapWidth val="150"/>
        <c:shape val="box"/>
        <c:axId val="27698304"/>
        <c:axId val="46576768"/>
        <c:axId val="47415296"/>
      </c:bar3DChart>
      <c:catAx>
        <c:axId val="27698304"/>
        <c:scaling>
          <c:orientation val="minMax"/>
        </c:scaling>
        <c:delete val="0"/>
        <c:axPos val="b"/>
        <c:majorTickMark val="out"/>
        <c:minorTickMark val="none"/>
        <c:tickLblPos val="nextTo"/>
        <c:crossAx val="46576768"/>
        <c:crosses val="autoZero"/>
        <c:auto val="1"/>
        <c:lblAlgn val="ctr"/>
        <c:lblOffset val="100"/>
        <c:noMultiLvlLbl val="0"/>
      </c:catAx>
      <c:valAx>
        <c:axId val="46576768"/>
        <c:scaling>
          <c:orientation val="minMax"/>
        </c:scaling>
        <c:delete val="0"/>
        <c:axPos val="l"/>
        <c:majorGridlines/>
        <c:numFmt formatCode="General" sourceLinked="1"/>
        <c:majorTickMark val="out"/>
        <c:minorTickMark val="none"/>
        <c:tickLblPos val="nextTo"/>
        <c:crossAx val="27698304"/>
        <c:crosses val="autoZero"/>
        <c:crossBetween val="between"/>
      </c:valAx>
      <c:serAx>
        <c:axId val="47415296"/>
        <c:scaling>
          <c:orientation val="minMax"/>
        </c:scaling>
        <c:delete val="1"/>
        <c:axPos val="b"/>
        <c:majorTickMark val="out"/>
        <c:minorTickMark val="none"/>
        <c:tickLblPos val="nextTo"/>
        <c:crossAx val="46576768"/>
        <c:crosses val="autoZero"/>
      </c:serAx>
      <c:spPr>
        <a:solidFill>
          <a:schemeClr val="accent6">
            <a:lumMod val="40000"/>
            <a:lumOff val="60000"/>
          </a:schemeClr>
        </a:solidFill>
      </c:spPr>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Лист1!$B$1</c:f>
              <c:strCache>
                <c:ptCount val="1"/>
                <c:pt idx="0">
                  <c:v>Ряд 1</c:v>
                </c:pt>
              </c:strCache>
            </c:strRef>
          </c:tx>
          <c:invertIfNegative val="0"/>
          <c:dPt>
            <c:idx val="0"/>
            <c:invertIfNegative val="0"/>
            <c:bubble3D val="0"/>
            <c:spPr>
              <a:solidFill>
                <a:srgbClr val="DF4D25"/>
              </a:solidFill>
            </c:spPr>
          </c:dPt>
          <c:dPt>
            <c:idx val="1"/>
            <c:invertIfNegative val="0"/>
            <c:bubble3D val="0"/>
            <c:spPr>
              <a:solidFill>
                <a:srgbClr val="F14D70"/>
              </a:solidFill>
              <a:ln>
                <a:noFill/>
              </a:ln>
            </c:spPr>
          </c:dPt>
          <c:dPt>
            <c:idx val="2"/>
            <c:invertIfNegative val="0"/>
            <c:bubble3D val="0"/>
            <c:spPr>
              <a:solidFill>
                <a:srgbClr val="A430E4"/>
              </a:solidFill>
            </c:spPr>
          </c:dPt>
          <c:dPt>
            <c:idx val="3"/>
            <c:invertIfNegative val="0"/>
            <c:bubble3D val="0"/>
            <c:spPr>
              <a:solidFill>
                <a:srgbClr val="2B5DE9"/>
              </a:solidFill>
            </c:spPr>
          </c:dPt>
          <c:dPt>
            <c:idx val="4"/>
            <c:invertIfNegative val="0"/>
            <c:bubble3D val="0"/>
            <c:spPr>
              <a:solidFill>
                <a:srgbClr val="20F4A3"/>
              </a:solidFill>
            </c:spPr>
          </c:dPt>
          <c:dPt>
            <c:idx val="5"/>
            <c:invertIfNegative val="0"/>
            <c:bubble3D val="0"/>
            <c:spPr>
              <a:solidFill>
                <a:srgbClr val="56F81C"/>
              </a:solidFill>
            </c:spPr>
          </c:dPt>
          <c:dPt>
            <c:idx val="6"/>
            <c:invertIfNegative val="0"/>
            <c:bubble3D val="0"/>
            <c:spPr>
              <a:solidFill>
                <a:srgbClr val="F9F91B"/>
              </a:solidFill>
            </c:spPr>
          </c:dPt>
          <c:dPt>
            <c:idx val="7"/>
            <c:invertIfNegative val="0"/>
            <c:bubble3D val="0"/>
            <c:spPr>
              <a:solidFill>
                <a:srgbClr val="E6931A"/>
              </a:solidFill>
            </c:spPr>
          </c:dPt>
          <c:dPt>
            <c:idx val="8"/>
            <c:invertIfNegative val="0"/>
            <c:bubble3D val="0"/>
            <c:spPr>
              <a:solidFill>
                <a:srgbClr val="EA3416"/>
              </a:solidFill>
            </c:spPr>
          </c:dPt>
          <c:cat>
            <c:strRef>
              <c:f>Лист1!$A$2:$A$10</c:f>
              <c:strCache>
                <c:ptCount val="9"/>
                <c:pt idx="0">
                  <c:v>Не влияет</c:v>
                </c:pt>
                <c:pt idx="1">
                  <c:v>Эмоциональность</c:v>
                </c:pt>
                <c:pt idx="2">
                  <c:v>Умственная работоспособность</c:v>
                </c:pt>
                <c:pt idx="3">
                  <c:v>Головная боль</c:v>
                </c:pt>
                <c:pt idx="4">
                  <c:v>Усталость</c:v>
                </c:pt>
                <c:pt idx="5">
                  <c:v>Аппетит</c:v>
                </c:pt>
                <c:pt idx="6">
                  <c:v>Самочувствие</c:v>
                </c:pt>
                <c:pt idx="7">
                  <c:v>Сон</c:v>
                </c:pt>
                <c:pt idx="8">
                  <c:v>Настроение</c:v>
                </c:pt>
              </c:strCache>
            </c:strRef>
          </c:cat>
          <c:val>
            <c:numRef>
              <c:f>Лист1!$B$2:$B$10</c:f>
              <c:numCache>
                <c:formatCode>General</c:formatCode>
                <c:ptCount val="9"/>
                <c:pt idx="0">
                  <c:v>12</c:v>
                </c:pt>
                <c:pt idx="1">
                  <c:v>3</c:v>
                </c:pt>
                <c:pt idx="2">
                  <c:v>5</c:v>
                </c:pt>
                <c:pt idx="3">
                  <c:v>6</c:v>
                </c:pt>
                <c:pt idx="4">
                  <c:v>11</c:v>
                </c:pt>
                <c:pt idx="5">
                  <c:v>13</c:v>
                </c:pt>
                <c:pt idx="6">
                  <c:v>31</c:v>
                </c:pt>
                <c:pt idx="7">
                  <c:v>37</c:v>
                </c:pt>
                <c:pt idx="8">
                  <c:v>47</c:v>
                </c:pt>
              </c:numCache>
            </c:numRef>
          </c:val>
        </c:ser>
        <c:dLbls>
          <c:showLegendKey val="0"/>
          <c:showVal val="0"/>
          <c:showCatName val="0"/>
          <c:showSerName val="0"/>
          <c:showPercent val="0"/>
          <c:showBubbleSize val="0"/>
        </c:dLbls>
        <c:gapWidth val="150"/>
        <c:shape val="cylinder"/>
        <c:axId val="51109248"/>
        <c:axId val="51882240"/>
        <c:axId val="0"/>
      </c:bar3DChart>
      <c:catAx>
        <c:axId val="51109248"/>
        <c:scaling>
          <c:orientation val="minMax"/>
        </c:scaling>
        <c:delete val="0"/>
        <c:axPos val="l"/>
        <c:majorTickMark val="out"/>
        <c:minorTickMark val="none"/>
        <c:tickLblPos val="nextTo"/>
        <c:crossAx val="51882240"/>
        <c:crosses val="autoZero"/>
        <c:auto val="1"/>
        <c:lblAlgn val="ctr"/>
        <c:lblOffset val="100"/>
        <c:noMultiLvlLbl val="0"/>
      </c:catAx>
      <c:valAx>
        <c:axId val="51882240"/>
        <c:scaling>
          <c:orientation val="minMax"/>
        </c:scaling>
        <c:delete val="0"/>
        <c:axPos val="b"/>
        <c:majorGridlines/>
        <c:numFmt formatCode="General" sourceLinked="1"/>
        <c:majorTickMark val="out"/>
        <c:minorTickMark val="none"/>
        <c:tickLblPos val="nextTo"/>
        <c:crossAx val="51109248"/>
        <c:crosses val="autoZero"/>
        <c:crossBetween val="between"/>
      </c:valAx>
      <c:spPr>
        <a:solidFill>
          <a:srgbClr val="D5EDFF"/>
        </a:solidFill>
      </c:spPr>
    </c:plotArea>
    <c:plotVisOnly val="1"/>
    <c:dispBlanksAs val="gap"/>
    <c:showDLblsOverMax val="0"/>
  </c:chart>
  <c:txPr>
    <a:bodyPr/>
    <a:lstStyle/>
    <a:p>
      <a:pPr>
        <a:defRPr sz="1800"/>
      </a:pPr>
      <a:endParaRPr lang="ru-RU"/>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   </c:v>
                </c:pt>
              </c:strCache>
            </c:strRef>
          </c:tx>
          <c:spPr>
            <a:solidFill>
              <a:schemeClr val="tx1">
                <a:lumMod val="50000"/>
              </a:schemeClr>
            </a:solidFill>
          </c:spPr>
          <c:invertIfNegative val="0"/>
          <c:dPt>
            <c:idx val="1"/>
            <c:invertIfNegative val="0"/>
            <c:bubble3D val="0"/>
            <c:spPr>
              <a:solidFill>
                <a:schemeClr val="accent5">
                  <a:lumMod val="75000"/>
                </a:schemeClr>
              </a:solidFill>
            </c:spPr>
          </c:dPt>
          <c:dPt>
            <c:idx val="2"/>
            <c:invertIfNegative val="0"/>
            <c:bubble3D val="0"/>
            <c:spPr>
              <a:solidFill>
                <a:srgbClr val="FFC000"/>
              </a:solidFill>
            </c:spPr>
          </c:dPt>
          <c:dPt>
            <c:idx val="3"/>
            <c:invertIfNegative val="0"/>
            <c:bubble3D val="0"/>
            <c:spPr>
              <a:solidFill>
                <a:srgbClr val="00CC00"/>
              </a:solidFill>
            </c:spPr>
          </c:dPt>
          <c:cat>
            <c:strRef>
              <c:f>Лист1!$A$2:$A$5</c:f>
              <c:strCache>
                <c:ptCount val="4"/>
                <c:pt idx="0">
                  <c:v>Соблюдают правила</c:v>
                </c:pt>
                <c:pt idx="1">
                  <c:v>Иногда нарушают</c:v>
                </c:pt>
                <c:pt idx="2">
                  <c:v>Знает, но нарушает</c:v>
                </c:pt>
                <c:pt idx="3">
                  <c:v>Не соблюдает</c:v>
                </c:pt>
              </c:strCache>
            </c:strRef>
          </c:cat>
          <c:val>
            <c:numRef>
              <c:f>Лист1!$B$2:$B$5</c:f>
              <c:numCache>
                <c:formatCode>General</c:formatCode>
                <c:ptCount val="4"/>
                <c:pt idx="0">
                  <c:v>3</c:v>
                </c:pt>
                <c:pt idx="1">
                  <c:v>12</c:v>
                </c:pt>
                <c:pt idx="2">
                  <c:v>38</c:v>
                </c:pt>
                <c:pt idx="3">
                  <c:v>47</c:v>
                </c:pt>
              </c:numCache>
            </c:numRef>
          </c:val>
        </c:ser>
        <c:dLbls>
          <c:showLegendKey val="0"/>
          <c:showVal val="0"/>
          <c:showCatName val="0"/>
          <c:showSerName val="0"/>
          <c:showPercent val="0"/>
          <c:showBubbleSize val="0"/>
        </c:dLbls>
        <c:gapWidth val="150"/>
        <c:shape val="cylinder"/>
        <c:axId val="149592320"/>
        <c:axId val="149594112"/>
        <c:axId val="0"/>
      </c:bar3DChart>
      <c:catAx>
        <c:axId val="149592320"/>
        <c:scaling>
          <c:orientation val="minMax"/>
        </c:scaling>
        <c:delete val="1"/>
        <c:axPos val="b"/>
        <c:majorTickMark val="out"/>
        <c:minorTickMark val="none"/>
        <c:tickLblPos val="none"/>
        <c:crossAx val="149594112"/>
        <c:crosses val="autoZero"/>
        <c:auto val="1"/>
        <c:lblAlgn val="ctr"/>
        <c:lblOffset val="100"/>
        <c:noMultiLvlLbl val="0"/>
      </c:catAx>
      <c:valAx>
        <c:axId val="149594112"/>
        <c:scaling>
          <c:orientation val="minMax"/>
        </c:scaling>
        <c:delete val="0"/>
        <c:axPos val="l"/>
        <c:majorGridlines/>
        <c:numFmt formatCode="General" sourceLinked="1"/>
        <c:majorTickMark val="out"/>
        <c:minorTickMark val="none"/>
        <c:tickLblPos val="nextTo"/>
        <c:crossAx val="149592320"/>
        <c:crosses val="autoZero"/>
        <c:crossBetween val="between"/>
      </c:valAx>
    </c:plotArea>
    <c:legend>
      <c:legendPos val="r"/>
      <c:layout>
        <c:manualLayout>
          <c:xMode val="edge"/>
          <c:yMode val="edge"/>
          <c:x val="0.7213184283108659"/>
          <c:y val="6.6336122047244081E-2"/>
          <c:w val="0.26618167372448998"/>
          <c:h val="0.60495275590551179"/>
        </c:manualLayout>
      </c:layout>
      <c:overlay val="0"/>
    </c:legend>
    <c:plotVisOnly val="1"/>
    <c:dispBlanksAs val="gap"/>
    <c:showDLblsOverMax val="0"/>
  </c:chart>
  <c:spPr>
    <a:solidFill>
      <a:schemeClr val="bg2">
        <a:lumMod val="40000"/>
        <a:lumOff val="60000"/>
      </a:schemeClr>
    </a:solidFill>
  </c:spPr>
  <c:txPr>
    <a:bodyPr/>
    <a:lstStyle/>
    <a:p>
      <a:pPr>
        <a:defRPr sz="1800"/>
      </a:pPr>
      <a:endParaRPr lang="ru-RU"/>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baseline="0" dirty="0" smtClean="0"/>
              <a:t>   </a:t>
            </a:r>
            <a:endParaRPr lang="ru-RU"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Ряд 1</c:v>
                </c:pt>
              </c:strCache>
            </c:strRef>
          </c:tx>
          <c:invertIfNegative val="0"/>
          <c:dPt>
            <c:idx val="0"/>
            <c:invertIfNegative val="0"/>
            <c:bubble3D val="0"/>
            <c:spPr>
              <a:solidFill>
                <a:srgbClr val="FF0066"/>
              </a:solidFill>
            </c:spPr>
          </c:dPt>
          <c:dPt>
            <c:idx val="1"/>
            <c:invertIfNegative val="0"/>
            <c:bubble3D val="0"/>
            <c:spPr>
              <a:solidFill>
                <a:srgbClr val="FFFF66"/>
              </a:solidFill>
            </c:spPr>
          </c:dPt>
          <c:dPt>
            <c:idx val="2"/>
            <c:invertIfNegative val="0"/>
            <c:bubble3D val="0"/>
            <c:spPr>
              <a:solidFill>
                <a:srgbClr val="99CC00"/>
              </a:solidFill>
            </c:spPr>
          </c:dPt>
          <c:cat>
            <c:strRef>
              <c:f>Лист1!$A$2:$A$4</c:f>
              <c:strCache>
                <c:ptCount val="3"/>
                <c:pt idx="0">
                  <c:v>Очень редко  происходит физическая нагрузка</c:v>
                </c:pt>
                <c:pt idx="1">
                  <c:v>Не всегда даете физическую нагрузку</c:v>
                </c:pt>
                <c:pt idx="2">
                  <c:v>Систематически даете физическую нагрузку</c:v>
                </c:pt>
              </c:strCache>
            </c:strRef>
          </c:cat>
          <c:val>
            <c:numRef>
              <c:f>Лист1!$B$2:$B$4</c:f>
              <c:numCache>
                <c:formatCode>General</c:formatCode>
                <c:ptCount val="3"/>
                <c:pt idx="0">
                  <c:v>26</c:v>
                </c:pt>
                <c:pt idx="1">
                  <c:v>48</c:v>
                </c:pt>
                <c:pt idx="2">
                  <c:v>26</c:v>
                </c:pt>
              </c:numCache>
            </c:numRef>
          </c:val>
        </c:ser>
        <c:dLbls>
          <c:showLegendKey val="0"/>
          <c:showVal val="0"/>
          <c:showCatName val="0"/>
          <c:showSerName val="0"/>
          <c:showPercent val="0"/>
          <c:showBubbleSize val="0"/>
        </c:dLbls>
        <c:gapWidth val="150"/>
        <c:shape val="pyramid"/>
        <c:axId val="149616896"/>
        <c:axId val="91451392"/>
        <c:axId val="0"/>
      </c:bar3DChart>
      <c:catAx>
        <c:axId val="149616896"/>
        <c:scaling>
          <c:orientation val="minMax"/>
        </c:scaling>
        <c:delete val="1"/>
        <c:axPos val="b"/>
        <c:majorTickMark val="out"/>
        <c:minorTickMark val="none"/>
        <c:tickLblPos val="nextTo"/>
        <c:crossAx val="91451392"/>
        <c:crosses val="autoZero"/>
        <c:auto val="1"/>
        <c:lblAlgn val="ctr"/>
        <c:lblOffset val="100"/>
        <c:noMultiLvlLbl val="0"/>
      </c:catAx>
      <c:valAx>
        <c:axId val="91451392"/>
        <c:scaling>
          <c:orientation val="minMax"/>
        </c:scaling>
        <c:delete val="0"/>
        <c:axPos val="l"/>
        <c:majorGridlines/>
        <c:numFmt formatCode="General" sourceLinked="1"/>
        <c:majorTickMark val="out"/>
        <c:minorTickMark val="none"/>
        <c:tickLblPos val="nextTo"/>
        <c:crossAx val="149616896"/>
        <c:crosses val="autoZero"/>
        <c:crossBetween val="between"/>
      </c:valAx>
      <c:spPr>
        <a:solidFill>
          <a:schemeClr val="tx2">
            <a:lumMod val="20000"/>
            <a:lumOff val="80000"/>
          </a:schemeClr>
        </a:solidFill>
      </c:spPr>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Лист1!$A$2</c:f>
              <c:strCache>
                <c:ptCount val="1"/>
                <c:pt idx="0">
                  <c:v>Хорошее</c:v>
                </c:pt>
              </c:strCache>
            </c:strRef>
          </c:tx>
          <c:spPr>
            <a:solidFill>
              <a:schemeClr val="tx1">
                <a:lumMod val="60000"/>
                <a:lumOff val="40000"/>
              </a:schemeClr>
            </a:solidFill>
            <a:ln>
              <a:noFill/>
            </a:ln>
          </c:spPr>
          <c:invertIfNegative val="0"/>
          <c:cat>
            <c:strRef>
              <c:f>Лист1!$B$1</c:f>
              <c:strCache>
                <c:ptCount val="1"/>
                <c:pt idx="0">
                  <c:v>   </c:v>
                </c:pt>
              </c:strCache>
            </c:strRef>
          </c:cat>
          <c:val>
            <c:numRef>
              <c:f>Лист1!$B$2</c:f>
              <c:numCache>
                <c:formatCode>0%</c:formatCode>
                <c:ptCount val="1"/>
                <c:pt idx="0">
                  <c:v>0.72000000000000064</c:v>
                </c:pt>
              </c:numCache>
            </c:numRef>
          </c:val>
        </c:ser>
        <c:ser>
          <c:idx val="1"/>
          <c:order val="1"/>
          <c:tx>
            <c:strRef>
              <c:f>Лист1!$A$3</c:f>
              <c:strCache>
                <c:ptCount val="1"/>
                <c:pt idx="0">
                  <c:v>Плохое</c:v>
                </c:pt>
              </c:strCache>
            </c:strRef>
          </c:tx>
          <c:spPr>
            <a:solidFill>
              <a:srgbClr val="92D050"/>
            </a:solidFill>
          </c:spPr>
          <c:invertIfNegative val="0"/>
          <c:cat>
            <c:strRef>
              <c:f>Лист1!$B$1</c:f>
              <c:strCache>
                <c:ptCount val="1"/>
                <c:pt idx="0">
                  <c:v>   </c:v>
                </c:pt>
              </c:strCache>
            </c:strRef>
          </c:cat>
          <c:val>
            <c:numRef>
              <c:f>Лист1!$B$3</c:f>
              <c:numCache>
                <c:formatCode>0%</c:formatCode>
                <c:ptCount val="1"/>
                <c:pt idx="0">
                  <c:v>0.28000000000000008</c:v>
                </c:pt>
              </c:numCache>
            </c:numRef>
          </c:val>
        </c:ser>
        <c:dLbls>
          <c:showLegendKey val="0"/>
          <c:showVal val="0"/>
          <c:showCatName val="0"/>
          <c:showSerName val="0"/>
          <c:showPercent val="0"/>
          <c:showBubbleSize val="0"/>
        </c:dLbls>
        <c:gapWidth val="150"/>
        <c:shape val="cylinder"/>
        <c:axId val="152827776"/>
        <c:axId val="152829312"/>
        <c:axId val="0"/>
      </c:bar3DChart>
      <c:catAx>
        <c:axId val="152827776"/>
        <c:scaling>
          <c:orientation val="minMax"/>
        </c:scaling>
        <c:delete val="0"/>
        <c:axPos val="b"/>
        <c:majorTickMark val="out"/>
        <c:minorTickMark val="none"/>
        <c:tickLblPos val="nextTo"/>
        <c:crossAx val="152829312"/>
        <c:crosses val="autoZero"/>
        <c:auto val="1"/>
        <c:lblAlgn val="ctr"/>
        <c:lblOffset val="100"/>
        <c:noMultiLvlLbl val="0"/>
      </c:catAx>
      <c:valAx>
        <c:axId val="152829312"/>
        <c:scaling>
          <c:orientation val="minMax"/>
        </c:scaling>
        <c:delete val="0"/>
        <c:axPos val="l"/>
        <c:majorGridlines/>
        <c:numFmt formatCode="0%" sourceLinked="1"/>
        <c:majorTickMark val="out"/>
        <c:minorTickMark val="none"/>
        <c:tickLblPos val="nextTo"/>
        <c:txPr>
          <a:bodyPr/>
          <a:lstStyle/>
          <a:p>
            <a:pPr>
              <a:defRPr baseline="0">
                <a:solidFill>
                  <a:schemeClr val="bg1"/>
                </a:solidFill>
              </a:defRPr>
            </a:pPr>
            <a:endParaRPr lang="ru-RU"/>
          </a:p>
        </c:txPr>
        <c:crossAx val="152827776"/>
        <c:crosses val="autoZero"/>
        <c:crossBetween val="between"/>
      </c:valAx>
    </c:plotArea>
    <c:legend>
      <c:legendPos val="r"/>
      <c:layout/>
      <c:overlay val="0"/>
      <c:txPr>
        <a:bodyPr/>
        <a:lstStyle/>
        <a:p>
          <a:pPr>
            <a:defRPr baseline="0">
              <a:solidFill>
                <a:schemeClr val="bg1">
                  <a:lumMod val="95000"/>
                  <a:lumOff val="5000"/>
                </a:schemeClr>
              </a:solidFill>
            </a:defRPr>
          </a:pPr>
          <a:endParaRPr lang="ru-RU"/>
        </a:p>
      </c:txPr>
    </c:legend>
    <c:plotVisOnly val="1"/>
    <c:dispBlanksAs val="gap"/>
    <c:showDLblsOverMax val="0"/>
  </c:chart>
  <c:spPr>
    <a:solidFill>
      <a:srgbClr val="FFFFFF"/>
    </a:solidFill>
  </c:spPr>
  <c:txPr>
    <a:bodyPr/>
    <a:lstStyle/>
    <a:p>
      <a:pPr>
        <a:defRPr sz="1800"/>
      </a:pPr>
      <a:endParaRPr lang="ru-RU"/>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baseline="0" dirty="0" smtClean="0"/>
              <a:t> </a:t>
            </a:r>
            <a:endParaRPr lang="ru-RU"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Ряд 1</c:v>
                </c:pt>
              </c:strCache>
            </c:strRef>
          </c:tx>
          <c:spPr>
            <a:solidFill>
              <a:schemeClr val="tx1">
                <a:lumMod val="60000"/>
                <a:lumOff val="40000"/>
              </a:schemeClr>
            </a:solidFill>
          </c:spPr>
          <c:invertIfNegative val="0"/>
          <c:dPt>
            <c:idx val="1"/>
            <c:invertIfNegative val="0"/>
            <c:bubble3D val="0"/>
            <c:spPr>
              <a:solidFill>
                <a:schemeClr val="accent1">
                  <a:lumMod val="75000"/>
                </a:schemeClr>
              </a:solidFill>
            </c:spPr>
          </c:dPt>
          <c:dPt>
            <c:idx val="2"/>
            <c:invertIfNegative val="0"/>
            <c:bubble3D val="0"/>
            <c:spPr>
              <a:solidFill>
                <a:srgbClr val="FF0000"/>
              </a:solidFill>
            </c:spPr>
          </c:dPt>
          <c:cat>
            <c:strRef>
              <c:f>Лист1!$A$2:$A$4</c:f>
              <c:strCache>
                <c:ptCount val="3"/>
                <c:pt idx="0">
                  <c:v>Не регулярное</c:v>
                </c:pt>
                <c:pt idx="1">
                  <c:v>Никогда не закаливались</c:v>
                </c:pt>
                <c:pt idx="2">
                  <c:v>Регулярное </c:v>
                </c:pt>
              </c:strCache>
            </c:strRef>
          </c:cat>
          <c:val>
            <c:numRef>
              <c:f>Лист1!$B$2:$B$4</c:f>
              <c:numCache>
                <c:formatCode>General</c:formatCode>
                <c:ptCount val="3"/>
                <c:pt idx="0">
                  <c:v>45</c:v>
                </c:pt>
                <c:pt idx="1">
                  <c:v>54</c:v>
                </c:pt>
                <c:pt idx="2">
                  <c:v>1</c:v>
                </c:pt>
              </c:numCache>
            </c:numRef>
          </c:val>
        </c:ser>
        <c:dLbls>
          <c:showLegendKey val="0"/>
          <c:showVal val="0"/>
          <c:showCatName val="0"/>
          <c:showSerName val="0"/>
          <c:showPercent val="0"/>
          <c:showBubbleSize val="0"/>
        </c:dLbls>
        <c:gapWidth val="150"/>
        <c:shape val="pyramid"/>
        <c:axId val="91776896"/>
        <c:axId val="91778432"/>
        <c:axId val="0"/>
      </c:bar3DChart>
      <c:catAx>
        <c:axId val="91776896"/>
        <c:scaling>
          <c:orientation val="minMax"/>
        </c:scaling>
        <c:delete val="1"/>
        <c:axPos val="b"/>
        <c:majorTickMark val="out"/>
        <c:minorTickMark val="none"/>
        <c:tickLblPos val="nextTo"/>
        <c:crossAx val="91778432"/>
        <c:crosses val="autoZero"/>
        <c:auto val="1"/>
        <c:lblAlgn val="ctr"/>
        <c:lblOffset val="100"/>
        <c:noMultiLvlLbl val="0"/>
      </c:catAx>
      <c:valAx>
        <c:axId val="91778432"/>
        <c:scaling>
          <c:orientation val="minMax"/>
        </c:scaling>
        <c:delete val="0"/>
        <c:axPos val="l"/>
        <c:majorGridlines/>
        <c:numFmt formatCode="General" sourceLinked="1"/>
        <c:majorTickMark val="out"/>
        <c:minorTickMark val="none"/>
        <c:tickLblPos val="nextTo"/>
        <c:crossAx val="91776896"/>
        <c:crosses val="autoZero"/>
        <c:crossBetween val="between"/>
      </c:valAx>
    </c:plotArea>
    <c:legend>
      <c:legendPos val="r"/>
      <c:layout>
        <c:manualLayout>
          <c:xMode val="edge"/>
          <c:yMode val="edge"/>
          <c:x val="0.71612372609277342"/>
          <c:y val="0.19864546218218582"/>
          <c:w val="0.22470741510128098"/>
          <c:h val="0.56887236074149672"/>
        </c:manualLayout>
      </c:layout>
      <c:overlay val="0"/>
    </c:legend>
    <c:plotVisOnly val="1"/>
    <c:dispBlanksAs val="gap"/>
    <c:showDLblsOverMax val="0"/>
  </c:chart>
  <c:spPr>
    <a:solidFill>
      <a:srgbClr val="D1D1D1"/>
    </a:solidFill>
  </c:spPr>
  <c:txPr>
    <a:bodyPr/>
    <a:lstStyle/>
    <a:p>
      <a:pPr>
        <a:defRPr sz="1800"/>
      </a:pPr>
      <a:endParaRPr lang="ru-RU"/>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      </c:v>
                </c:pt>
              </c:strCache>
            </c:strRef>
          </c:tx>
          <c:invertIfNegative val="0"/>
          <c:dPt>
            <c:idx val="0"/>
            <c:invertIfNegative val="0"/>
            <c:bubble3D val="0"/>
            <c:spPr>
              <a:solidFill>
                <a:srgbClr val="FF0000"/>
              </a:solidFill>
            </c:spPr>
          </c:dPt>
          <c:dPt>
            <c:idx val="1"/>
            <c:invertIfNegative val="0"/>
            <c:bubble3D val="0"/>
            <c:spPr>
              <a:solidFill>
                <a:schemeClr val="accent5">
                  <a:lumMod val="75000"/>
                </a:schemeClr>
              </a:solidFill>
            </c:spPr>
          </c:dPt>
          <c:dPt>
            <c:idx val="2"/>
            <c:invertIfNegative val="0"/>
            <c:bubble3D val="0"/>
            <c:spPr>
              <a:solidFill>
                <a:srgbClr val="00B050"/>
              </a:solidFill>
            </c:spPr>
          </c:dPt>
          <c:cat>
            <c:strRef>
              <c:f>Лист1!$A$2:$A$4</c:f>
              <c:strCache>
                <c:ptCount val="3"/>
                <c:pt idx="0">
                  <c:v>Иногда нарушаете</c:v>
                </c:pt>
                <c:pt idx="1">
                  <c:v>Соблюдаете</c:v>
                </c:pt>
                <c:pt idx="2">
                  <c:v>Не соблюдаете</c:v>
                </c:pt>
              </c:strCache>
            </c:strRef>
          </c:cat>
          <c:val>
            <c:numRef>
              <c:f>Лист1!$B$2:$B$4</c:f>
              <c:numCache>
                <c:formatCode>General</c:formatCode>
                <c:ptCount val="3"/>
                <c:pt idx="0">
                  <c:v>58</c:v>
                </c:pt>
                <c:pt idx="1">
                  <c:v>10</c:v>
                </c:pt>
                <c:pt idx="2">
                  <c:v>32</c:v>
                </c:pt>
              </c:numCache>
            </c:numRef>
          </c:val>
        </c:ser>
        <c:dLbls>
          <c:showLegendKey val="0"/>
          <c:showVal val="0"/>
          <c:showCatName val="0"/>
          <c:showSerName val="0"/>
          <c:showPercent val="0"/>
          <c:showBubbleSize val="0"/>
        </c:dLbls>
        <c:gapWidth val="150"/>
        <c:shape val="cylinder"/>
        <c:axId val="91162496"/>
        <c:axId val="91164032"/>
        <c:axId val="0"/>
      </c:bar3DChart>
      <c:catAx>
        <c:axId val="91162496"/>
        <c:scaling>
          <c:orientation val="minMax"/>
        </c:scaling>
        <c:delete val="1"/>
        <c:axPos val="b"/>
        <c:majorTickMark val="out"/>
        <c:minorTickMark val="none"/>
        <c:tickLblPos val="nextTo"/>
        <c:crossAx val="91164032"/>
        <c:crosses val="autoZero"/>
        <c:auto val="1"/>
        <c:lblAlgn val="ctr"/>
        <c:lblOffset val="100"/>
        <c:noMultiLvlLbl val="0"/>
      </c:catAx>
      <c:valAx>
        <c:axId val="91164032"/>
        <c:scaling>
          <c:orientation val="minMax"/>
        </c:scaling>
        <c:delete val="0"/>
        <c:axPos val="l"/>
        <c:majorGridlines/>
        <c:numFmt formatCode="General" sourceLinked="1"/>
        <c:majorTickMark val="out"/>
        <c:minorTickMark val="none"/>
        <c:tickLblPos val="nextTo"/>
        <c:crossAx val="91162496"/>
        <c:crosses val="autoZero"/>
        <c:crossBetween val="between"/>
      </c:valAx>
    </c:plotArea>
    <c:legend>
      <c:legendPos val="r"/>
      <c:layout>
        <c:manualLayout>
          <c:xMode val="edge"/>
          <c:yMode val="edge"/>
          <c:x val="0.71329576771653547"/>
          <c:y val="0.17406446850393698"/>
          <c:w val="0.27003756561679793"/>
          <c:h val="0.56699581692913381"/>
        </c:manualLayout>
      </c:layout>
      <c:overlay val="0"/>
    </c:legend>
    <c:plotVisOnly val="1"/>
    <c:dispBlanksAs val="gap"/>
    <c:showDLblsOverMax val="0"/>
  </c:chart>
  <c:spPr>
    <a:solidFill>
      <a:srgbClr val="E7FFF7"/>
    </a:solidFill>
  </c:spPr>
  <c:txPr>
    <a:bodyPr/>
    <a:lstStyle/>
    <a:p>
      <a:pPr>
        <a:defRPr sz="1800"/>
      </a:pPr>
      <a:endParaRPr lang="ru-RU"/>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      </c:v>
                </c:pt>
              </c:strCache>
            </c:strRef>
          </c:tx>
          <c:invertIfNegative val="0"/>
          <c:dPt>
            <c:idx val="0"/>
            <c:invertIfNegative val="0"/>
            <c:bubble3D val="0"/>
            <c:spPr>
              <a:solidFill>
                <a:srgbClr val="E7FFF7"/>
              </a:solidFill>
            </c:spPr>
          </c:dPt>
          <c:dPt>
            <c:idx val="1"/>
            <c:invertIfNegative val="0"/>
            <c:bubble3D val="0"/>
            <c:spPr>
              <a:solidFill>
                <a:srgbClr val="00B050"/>
              </a:solidFill>
            </c:spPr>
          </c:dPt>
          <c:dPt>
            <c:idx val="2"/>
            <c:invertIfNegative val="0"/>
            <c:bubble3D val="0"/>
            <c:spPr>
              <a:solidFill>
                <a:schemeClr val="tx1">
                  <a:lumMod val="60000"/>
                  <a:lumOff val="40000"/>
                </a:schemeClr>
              </a:solidFill>
            </c:spPr>
          </c:dPt>
          <c:cat>
            <c:strRef>
              <c:f>Лист1!$A$2:$A$4</c:f>
              <c:strCache>
                <c:ptCount val="3"/>
                <c:pt idx="0">
                  <c:v>Раздражительное</c:v>
                </c:pt>
                <c:pt idx="1">
                  <c:v>Не устойчивое</c:v>
                </c:pt>
                <c:pt idx="2">
                  <c:v>Жизнерадостное</c:v>
                </c:pt>
              </c:strCache>
            </c:strRef>
          </c:cat>
          <c:val>
            <c:numRef>
              <c:f>Лист1!$B$2:$B$4</c:f>
              <c:numCache>
                <c:formatCode>General</c:formatCode>
                <c:ptCount val="3"/>
                <c:pt idx="0">
                  <c:v>0</c:v>
                </c:pt>
                <c:pt idx="1">
                  <c:v>35</c:v>
                </c:pt>
                <c:pt idx="2">
                  <c:v>65</c:v>
                </c:pt>
              </c:numCache>
            </c:numRef>
          </c:val>
        </c:ser>
        <c:dLbls>
          <c:showLegendKey val="0"/>
          <c:showVal val="0"/>
          <c:showCatName val="0"/>
          <c:showSerName val="0"/>
          <c:showPercent val="0"/>
          <c:showBubbleSize val="0"/>
        </c:dLbls>
        <c:gapWidth val="150"/>
        <c:shape val="box"/>
        <c:axId val="91211264"/>
        <c:axId val="91212800"/>
        <c:axId val="0"/>
      </c:bar3DChart>
      <c:catAx>
        <c:axId val="91211264"/>
        <c:scaling>
          <c:orientation val="minMax"/>
        </c:scaling>
        <c:delete val="1"/>
        <c:axPos val="b"/>
        <c:majorTickMark val="out"/>
        <c:minorTickMark val="none"/>
        <c:tickLblPos val="nextTo"/>
        <c:crossAx val="91212800"/>
        <c:crosses val="autoZero"/>
        <c:auto val="1"/>
        <c:lblAlgn val="ctr"/>
        <c:lblOffset val="100"/>
        <c:noMultiLvlLbl val="0"/>
      </c:catAx>
      <c:valAx>
        <c:axId val="91212800"/>
        <c:scaling>
          <c:orientation val="minMax"/>
        </c:scaling>
        <c:delete val="0"/>
        <c:axPos val="l"/>
        <c:majorGridlines/>
        <c:numFmt formatCode="General" sourceLinked="1"/>
        <c:majorTickMark val="out"/>
        <c:minorTickMark val="none"/>
        <c:tickLblPos val="nextTo"/>
        <c:crossAx val="91211264"/>
        <c:crosses val="autoZero"/>
        <c:crossBetween val="between"/>
      </c:valAx>
    </c:plotArea>
    <c:legend>
      <c:legendPos val="r"/>
      <c:layout/>
      <c:overlay val="0"/>
    </c:legend>
    <c:plotVisOnly val="1"/>
    <c:dispBlanksAs val="gap"/>
    <c:showDLblsOverMax val="0"/>
  </c:chart>
  <c:spPr>
    <a:solidFill>
      <a:schemeClr val="bg2">
        <a:lumMod val="20000"/>
        <a:lumOff val="80000"/>
      </a:schemeClr>
    </a:solidFill>
  </c:spPr>
  <c:txPr>
    <a:bodyPr/>
    <a:lstStyle/>
    <a:p>
      <a:pPr>
        <a:defRPr sz="1800"/>
      </a:pPr>
      <a:endParaRPr lang="ru-RU"/>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Да</c:v>
                </c:pt>
              </c:strCache>
            </c:strRef>
          </c:tx>
          <c:spPr>
            <a:solidFill>
              <a:srgbClr val="FF2929"/>
            </a:solidFill>
          </c:spPr>
          <c:invertIfNegative val="0"/>
          <c:cat>
            <c:strRef>
              <c:f>Лист1!$A$2:$A$4</c:f>
              <c:strCache>
                <c:ptCount val="3"/>
                <c:pt idx="0">
                  <c:v>Вы курите?</c:v>
                </c:pt>
                <c:pt idx="1">
                  <c:v>Употребляете алкоголь?</c:v>
                </c:pt>
                <c:pt idx="2">
                  <c:v>Употребляете наркотики?</c:v>
                </c:pt>
              </c:strCache>
            </c:strRef>
          </c:cat>
          <c:val>
            <c:numRef>
              <c:f>Лист1!$B$2:$B$4</c:f>
              <c:numCache>
                <c:formatCode>General</c:formatCode>
                <c:ptCount val="3"/>
                <c:pt idx="0">
                  <c:v>80</c:v>
                </c:pt>
                <c:pt idx="1">
                  <c:v>50</c:v>
                </c:pt>
                <c:pt idx="2">
                  <c:v>0</c:v>
                </c:pt>
              </c:numCache>
            </c:numRef>
          </c:val>
        </c:ser>
        <c:ser>
          <c:idx val="1"/>
          <c:order val="1"/>
          <c:tx>
            <c:strRef>
              <c:f>Лист1!$C$1</c:f>
              <c:strCache>
                <c:ptCount val="1"/>
                <c:pt idx="0">
                  <c:v>Нет</c:v>
                </c:pt>
              </c:strCache>
            </c:strRef>
          </c:tx>
          <c:spPr>
            <a:solidFill>
              <a:srgbClr val="4FFF4F"/>
            </a:solidFill>
          </c:spPr>
          <c:invertIfNegative val="0"/>
          <c:cat>
            <c:strRef>
              <c:f>Лист1!$A$2:$A$4</c:f>
              <c:strCache>
                <c:ptCount val="3"/>
                <c:pt idx="0">
                  <c:v>Вы курите?</c:v>
                </c:pt>
                <c:pt idx="1">
                  <c:v>Употребляете алкоголь?</c:v>
                </c:pt>
                <c:pt idx="2">
                  <c:v>Употребляете наркотики?</c:v>
                </c:pt>
              </c:strCache>
            </c:strRef>
          </c:cat>
          <c:val>
            <c:numRef>
              <c:f>Лист1!$C$2:$C$4</c:f>
              <c:numCache>
                <c:formatCode>General</c:formatCode>
                <c:ptCount val="3"/>
                <c:pt idx="0">
                  <c:v>20</c:v>
                </c:pt>
                <c:pt idx="1">
                  <c:v>50</c:v>
                </c:pt>
                <c:pt idx="2">
                  <c:v>100</c:v>
                </c:pt>
              </c:numCache>
            </c:numRef>
          </c:val>
        </c:ser>
        <c:dLbls>
          <c:showLegendKey val="0"/>
          <c:showVal val="0"/>
          <c:showCatName val="0"/>
          <c:showSerName val="0"/>
          <c:showPercent val="0"/>
          <c:showBubbleSize val="0"/>
        </c:dLbls>
        <c:gapWidth val="150"/>
        <c:shape val="box"/>
        <c:axId val="91288704"/>
        <c:axId val="91290240"/>
        <c:axId val="0"/>
      </c:bar3DChart>
      <c:catAx>
        <c:axId val="91288704"/>
        <c:scaling>
          <c:orientation val="minMax"/>
        </c:scaling>
        <c:delete val="0"/>
        <c:axPos val="b"/>
        <c:majorTickMark val="out"/>
        <c:minorTickMark val="none"/>
        <c:tickLblPos val="nextTo"/>
        <c:txPr>
          <a:bodyPr/>
          <a:lstStyle/>
          <a:p>
            <a:pPr>
              <a:defRPr>
                <a:solidFill>
                  <a:schemeClr val="bg1"/>
                </a:solidFill>
              </a:defRPr>
            </a:pPr>
            <a:endParaRPr lang="ru-RU"/>
          </a:p>
        </c:txPr>
        <c:crossAx val="91290240"/>
        <c:crosses val="autoZero"/>
        <c:auto val="1"/>
        <c:lblAlgn val="ctr"/>
        <c:lblOffset val="100"/>
        <c:noMultiLvlLbl val="0"/>
      </c:catAx>
      <c:valAx>
        <c:axId val="91290240"/>
        <c:scaling>
          <c:orientation val="minMax"/>
        </c:scaling>
        <c:delete val="0"/>
        <c:axPos val="l"/>
        <c:majorGridlines/>
        <c:numFmt formatCode="General" sourceLinked="1"/>
        <c:majorTickMark val="out"/>
        <c:minorTickMark val="none"/>
        <c:tickLblPos val="nextTo"/>
        <c:txPr>
          <a:bodyPr/>
          <a:lstStyle/>
          <a:p>
            <a:pPr>
              <a:defRPr>
                <a:solidFill>
                  <a:schemeClr val="bg1"/>
                </a:solidFill>
              </a:defRPr>
            </a:pPr>
            <a:endParaRPr lang="ru-RU"/>
          </a:p>
        </c:txPr>
        <c:crossAx val="91288704"/>
        <c:crosses val="autoZero"/>
        <c:crossBetween val="between"/>
      </c:valAx>
    </c:plotArea>
    <c:legend>
      <c:legendPos val="r"/>
      <c:layout/>
      <c:overlay val="0"/>
      <c:txPr>
        <a:bodyPr/>
        <a:lstStyle/>
        <a:p>
          <a:pPr>
            <a:defRPr>
              <a:solidFill>
                <a:schemeClr val="bg1"/>
              </a:solidFill>
            </a:defRPr>
          </a:pPr>
          <a:endParaRPr lang="ru-RU"/>
        </a:p>
      </c:txPr>
    </c:legend>
    <c:plotVisOnly val="1"/>
    <c:dispBlanksAs val="gap"/>
    <c:showDLblsOverMax val="0"/>
  </c:chart>
  <c:spPr>
    <a:solidFill>
      <a:schemeClr val="accent1">
        <a:lumMod val="20000"/>
        <a:lumOff val="80000"/>
      </a:schemeClr>
    </a:solidFill>
  </c:spPr>
  <c:txPr>
    <a:bodyPr/>
    <a:lstStyle/>
    <a:p>
      <a:pPr>
        <a:defRPr sz="1800"/>
      </a:pPr>
      <a:endParaRPr lang="ru-RU"/>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dirty="0" smtClean="0">
                <a:solidFill>
                  <a:schemeClr val="bg1"/>
                </a:solidFill>
              </a:rPr>
              <a:t>Образ жизни</a:t>
            </a:r>
            <a:endParaRPr lang="ru-RU" dirty="0">
              <a:solidFill>
                <a:schemeClr val="bg1"/>
              </a:solidFill>
            </a:endParaRPr>
          </a:p>
        </c:rich>
      </c:tx>
      <c:layout>
        <c:manualLayout>
          <c:xMode val="edge"/>
          <c:yMode val="edge"/>
          <c:x val="0.70364182641345874"/>
          <c:y val="2.4764329381960336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explosion val="4"/>
          <c:dPt>
            <c:idx val="0"/>
            <c:bubble3D val="0"/>
            <c:spPr>
              <a:solidFill>
                <a:srgbClr val="00CC00"/>
              </a:solidFill>
            </c:spPr>
          </c:dPt>
          <c:dPt>
            <c:idx val="1"/>
            <c:bubble3D val="0"/>
            <c:spPr>
              <a:solidFill>
                <a:schemeClr val="tx1"/>
              </a:solidFill>
            </c:spPr>
          </c:dPt>
          <c:dPt>
            <c:idx val="2"/>
            <c:bubble3D val="0"/>
            <c:spPr>
              <a:solidFill>
                <a:srgbClr val="FF0000"/>
              </a:solidFill>
            </c:spPr>
          </c:dPt>
          <c:dLbls>
            <c:txPr>
              <a:bodyPr/>
              <a:lstStyle/>
              <a:p>
                <a:pPr>
                  <a:defRPr b="1">
                    <a:solidFill>
                      <a:schemeClr val="bg1"/>
                    </a:solidFill>
                  </a:defRPr>
                </a:pPr>
                <a:endParaRPr lang="ru-RU"/>
              </a:p>
            </c:txPr>
            <c:showLegendKey val="0"/>
            <c:showVal val="0"/>
            <c:showCatName val="0"/>
            <c:showSerName val="0"/>
            <c:showPercent val="1"/>
            <c:showBubbleSize val="0"/>
            <c:showLeaderLines val="1"/>
          </c:dLbls>
          <c:cat>
            <c:strRef>
              <c:f>Лист1!$A$2:$A$4</c:f>
              <c:strCache>
                <c:ptCount val="3"/>
                <c:pt idx="0">
                  <c:v>Ваш образ жизни способствует укреплению здоровья</c:v>
                </c:pt>
                <c:pt idx="1">
                  <c:v>Направлен лишь на поддержание здоровья</c:v>
                </c:pt>
                <c:pt idx="2">
                  <c:v>Может привести к утрате здоровья</c:v>
                </c:pt>
              </c:strCache>
            </c:strRef>
          </c:cat>
          <c:val>
            <c:numRef>
              <c:f>Лист1!$B$2:$B$4</c:f>
              <c:numCache>
                <c:formatCode>General</c:formatCode>
                <c:ptCount val="3"/>
                <c:pt idx="0">
                  <c:v>22</c:v>
                </c:pt>
                <c:pt idx="1">
                  <c:v>24</c:v>
                </c:pt>
                <c:pt idx="2">
                  <c:v>54</c:v>
                </c:pt>
              </c:numCache>
            </c:numRef>
          </c:val>
        </c:ser>
        <c:dLbls>
          <c:showLegendKey val="0"/>
          <c:showVal val="0"/>
          <c:showCatName val="0"/>
          <c:showSerName val="0"/>
          <c:showPercent val="1"/>
          <c:showBubbleSize val="0"/>
          <c:showLeaderLines val="1"/>
        </c:dLbls>
      </c:pie3DChart>
    </c:plotArea>
    <c:legend>
      <c:legendPos val="r"/>
      <c:layout/>
      <c:overlay val="0"/>
      <c:txPr>
        <a:bodyPr/>
        <a:lstStyle/>
        <a:p>
          <a:pPr>
            <a:defRPr b="1" baseline="0">
              <a:solidFill>
                <a:schemeClr val="bg1"/>
              </a:solidFill>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  </c:v>
                </c:pt>
              </c:strCache>
            </c:strRef>
          </c:tx>
          <c:dPt>
            <c:idx val="0"/>
            <c:bubble3D val="0"/>
            <c:spPr>
              <a:solidFill>
                <a:srgbClr val="00B050"/>
              </a:solidFill>
              <a:ln>
                <a:noFill/>
              </a:ln>
            </c:spPr>
          </c:dPt>
          <c:dPt>
            <c:idx val="1"/>
            <c:bubble3D val="0"/>
            <c:spPr>
              <a:solidFill>
                <a:srgbClr val="FD9101"/>
              </a:solidFill>
            </c:spPr>
          </c:dPt>
          <c:dLbls>
            <c:showLegendKey val="0"/>
            <c:showVal val="0"/>
            <c:showCatName val="0"/>
            <c:showSerName val="0"/>
            <c:showPercent val="1"/>
            <c:showBubbleSize val="0"/>
            <c:showLeaderLines val="1"/>
          </c:dLbls>
          <c:cat>
            <c:strRef>
              <c:f>Лист1!$A$2:$A$4</c:f>
              <c:strCache>
                <c:ptCount val="3"/>
                <c:pt idx="0">
                  <c:v>Приподнятое</c:v>
                </c:pt>
                <c:pt idx="1">
                  <c:v>Удоволетворительное</c:v>
                </c:pt>
                <c:pt idx="2">
                  <c:v>Подавленное</c:v>
                </c:pt>
              </c:strCache>
            </c:strRef>
          </c:cat>
          <c:val>
            <c:numRef>
              <c:f>Лист1!$B$2:$B$4</c:f>
              <c:numCache>
                <c:formatCode>General</c:formatCode>
                <c:ptCount val="3"/>
                <c:pt idx="0">
                  <c:v>34</c:v>
                </c:pt>
                <c:pt idx="1">
                  <c:v>56</c:v>
                </c:pt>
                <c:pt idx="2">
                  <c:v>9</c:v>
                </c:pt>
              </c:numCache>
            </c:numRef>
          </c:val>
        </c:ser>
        <c:dLbls>
          <c:showLegendKey val="0"/>
          <c:showVal val="0"/>
          <c:showCatName val="0"/>
          <c:showSerName val="0"/>
          <c:showPercent val="1"/>
          <c:showBubbleSize val="0"/>
          <c:showLeaderLines val="1"/>
        </c:dLbls>
      </c:pie3DChart>
    </c:plotArea>
    <c:legend>
      <c:legendPos val="r"/>
      <c:layout/>
      <c:overlay val="0"/>
      <c:txPr>
        <a:bodyPr/>
        <a:lstStyle/>
        <a:p>
          <a:pPr>
            <a:defRPr sz="2000" baseline="0">
              <a:solidFill>
                <a:schemeClr val="bg1"/>
              </a:solidFill>
            </a:defRPr>
          </a:pPr>
          <a:endParaRPr lang="ru-RU"/>
        </a:p>
      </c:txPr>
    </c:legend>
    <c:plotVisOnly val="1"/>
    <c:dispBlanksAs val="gap"/>
    <c:showDLblsOverMax val="0"/>
  </c:chart>
  <c:spPr>
    <a:solidFill>
      <a:schemeClr val="bg2">
        <a:lumMod val="20000"/>
        <a:lumOff val="80000"/>
      </a:schemeClr>
    </a:solidFill>
  </c:spPr>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    </c:v>
                </c:pt>
              </c:strCache>
            </c:strRef>
          </c:tx>
          <c:explosion val="25"/>
          <c:dPt>
            <c:idx val="0"/>
            <c:bubble3D val="0"/>
            <c:explosion val="4"/>
            <c:spPr>
              <a:solidFill>
                <a:srgbClr val="0000FF"/>
              </a:solidFill>
            </c:spPr>
          </c:dPt>
          <c:dPt>
            <c:idx val="1"/>
            <c:bubble3D val="0"/>
            <c:explosion val="6"/>
            <c:spPr>
              <a:solidFill>
                <a:srgbClr val="00FF00"/>
              </a:solidFill>
            </c:spPr>
          </c:dPt>
          <c:dPt>
            <c:idx val="2"/>
            <c:bubble3D val="0"/>
            <c:explosion val="0"/>
            <c:spPr>
              <a:solidFill>
                <a:srgbClr val="00FFFF"/>
              </a:solidFill>
            </c:spPr>
          </c:dPt>
          <c:dLbls>
            <c:showLegendKey val="0"/>
            <c:showVal val="0"/>
            <c:showCatName val="0"/>
            <c:showSerName val="0"/>
            <c:showPercent val="1"/>
            <c:showBubbleSize val="0"/>
            <c:showLeaderLines val="1"/>
          </c:dLbls>
          <c:cat>
            <c:strRef>
              <c:f>Лист1!$A$2:$A$4</c:f>
              <c:strCache>
                <c:ptCount val="3"/>
                <c:pt idx="0">
                  <c:v>Высокая</c:v>
                </c:pt>
                <c:pt idx="1">
                  <c:v>Средняя</c:v>
                </c:pt>
                <c:pt idx="2">
                  <c:v>Низкая</c:v>
                </c:pt>
              </c:strCache>
            </c:strRef>
          </c:cat>
          <c:val>
            <c:numRef>
              <c:f>Лист1!$B$2:$B$4</c:f>
              <c:numCache>
                <c:formatCode>General</c:formatCode>
                <c:ptCount val="3"/>
                <c:pt idx="0">
                  <c:v>28</c:v>
                </c:pt>
                <c:pt idx="1">
                  <c:v>72</c:v>
                </c:pt>
                <c:pt idx="2">
                  <c:v>1</c:v>
                </c:pt>
              </c:numCache>
            </c:numRef>
          </c:val>
        </c:ser>
        <c:dLbls>
          <c:showLegendKey val="0"/>
          <c:showVal val="0"/>
          <c:showCatName val="0"/>
          <c:showSerName val="0"/>
          <c:showPercent val="1"/>
          <c:showBubbleSize val="0"/>
          <c:showLeaderLines val="1"/>
        </c:dLbls>
      </c:pie3DChart>
    </c:plotArea>
    <c:legend>
      <c:legendPos val="r"/>
      <c:layout/>
      <c:overlay val="0"/>
      <c:txPr>
        <a:bodyPr/>
        <a:lstStyle/>
        <a:p>
          <a:pPr>
            <a:defRPr baseline="0">
              <a:solidFill>
                <a:schemeClr val="bg1">
                  <a:lumMod val="95000"/>
                  <a:lumOff val="5000"/>
                </a:schemeClr>
              </a:solidFill>
            </a:defRPr>
          </a:pPr>
          <a:endParaRPr lang="ru-RU"/>
        </a:p>
      </c:txPr>
    </c:legend>
    <c:plotVisOnly val="1"/>
    <c:dispBlanksAs val="gap"/>
    <c:showDLblsOverMax val="0"/>
  </c:chart>
  <c:spPr>
    <a:solidFill>
      <a:schemeClr val="bg2">
        <a:lumMod val="20000"/>
        <a:lumOff val="80000"/>
      </a:schemeClr>
    </a:solidFill>
  </c:spPr>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    </c:v>
                </c:pt>
              </c:strCache>
            </c:strRef>
          </c:tx>
          <c:spPr>
            <a:solidFill>
              <a:schemeClr val="accent5">
                <a:lumMod val="75000"/>
              </a:schemeClr>
            </a:solidFill>
          </c:spPr>
          <c:invertIfNegative val="0"/>
          <c:dPt>
            <c:idx val="1"/>
            <c:invertIfNegative val="0"/>
            <c:bubble3D val="0"/>
            <c:spPr>
              <a:solidFill>
                <a:srgbClr val="FF0000"/>
              </a:solidFill>
            </c:spPr>
          </c:dPt>
          <c:cat>
            <c:strRef>
              <c:f>Лист1!$A$2:$A$3</c:f>
              <c:strCache>
                <c:ptCount val="2"/>
                <c:pt idx="0">
                  <c:v>Хороший</c:v>
                </c:pt>
                <c:pt idx="1">
                  <c:v>Плохой</c:v>
                </c:pt>
              </c:strCache>
            </c:strRef>
          </c:cat>
          <c:val>
            <c:numRef>
              <c:f>Лист1!$B$2:$B$3</c:f>
              <c:numCache>
                <c:formatCode>General</c:formatCode>
                <c:ptCount val="2"/>
                <c:pt idx="0">
                  <c:v>94</c:v>
                </c:pt>
                <c:pt idx="1">
                  <c:v>6</c:v>
                </c:pt>
              </c:numCache>
            </c:numRef>
          </c:val>
        </c:ser>
        <c:dLbls>
          <c:showLegendKey val="0"/>
          <c:showVal val="0"/>
          <c:showCatName val="0"/>
          <c:showSerName val="0"/>
          <c:showPercent val="0"/>
          <c:showBubbleSize val="0"/>
        </c:dLbls>
        <c:gapWidth val="150"/>
        <c:shape val="cylinder"/>
        <c:axId val="153056384"/>
        <c:axId val="153057920"/>
        <c:axId val="0"/>
      </c:bar3DChart>
      <c:catAx>
        <c:axId val="153056384"/>
        <c:scaling>
          <c:orientation val="minMax"/>
        </c:scaling>
        <c:delete val="1"/>
        <c:axPos val="b"/>
        <c:majorTickMark val="out"/>
        <c:minorTickMark val="none"/>
        <c:tickLblPos val="nextTo"/>
        <c:crossAx val="153057920"/>
        <c:crosses val="autoZero"/>
        <c:auto val="1"/>
        <c:lblAlgn val="ctr"/>
        <c:lblOffset val="100"/>
        <c:noMultiLvlLbl val="0"/>
      </c:catAx>
      <c:valAx>
        <c:axId val="153057920"/>
        <c:scaling>
          <c:orientation val="minMax"/>
        </c:scaling>
        <c:delete val="0"/>
        <c:axPos val="l"/>
        <c:majorGridlines/>
        <c:numFmt formatCode="General" sourceLinked="1"/>
        <c:majorTickMark val="out"/>
        <c:minorTickMark val="none"/>
        <c:tickLblPos val="nextTo"/>
        <c:txPr>
          <a:bodyPr/>
          <a:lstStyle/>
          <a:p>
            <a:pPr>
              <a:defRPr baseline="0">
                <a:solidFill>
                  <a:schemeClr val="bg1">
                    <a:lumMod val="95000"/>
                    <a:lumOff val="5000"/>
                  </a:schemeClr>
                </a:solidFill>
              </a:defRPr>
            </a:pPr>
            <a:endParaRPr lang="ru-RU"/>
          </a:p>
        </c:txPr>
        <c:crossAx val="153056384"/>
        <c:crosses val="autoZero"/>
        <c:crossBetween val="between"/>
      </c:valAx>
    </c:plotArea>
    <c:legend>
      <c:legendPos val="r"/>
      <c:layout/>
      <c:overlay val="0"/>
      <c:txPr>
        <a:bodyPr/>
        <a:lstStyle/>
        <a:p>
          <a:pPr>
            <a:defRPr baseline="0">
              <a:solidFill>
                <a:schemeClr val="bg1">
                  <a:lumMod val="95000"/>
                  <a:lumOff val="5000"/>
                </a:schemeClr>
              </a:solidFill>
            </a:defRPr>
          </a:pPr>
          <a:endParaRPr lang="ru-RU"/>
        </a:p>
      </c:txPr>
    </c:legend>
    <c:plotVisOnly val="1"/>
    <c:dispBlanksAs val="gap"/>
    <c:showDLblsOverMax val="0"/>
  </c:chart>
  <c:spPr>
    <a:solidFill>
      <a:schemeClr val="bg2">
        <a:lumMod val="20000"/>
        <a:lumOff val="80000"/>
      </a:schemeClr>
    </a:solidFill>
  </c:spPr>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  </c:v>
                </c:pt>
              </c:strCache>
            </c:strRef>
          </c:tx>
          <c:spPr>
            <a:solidFill>
              <a:schemeClr val="tx1">
                <a:lumMod val="40000"/>
                <a:lumOff val="60000"/>
              </a:schemeClr>
            </a:solidFill>
          </c:spPr>
          <c:invertIfNegative val="0"/>
          <c:dPt>
            <c:idx val="1"/>
            <c:invertIfNegative val="0"/>
            <c:bubble3D val="0"/>
            <c:spPr>
              <a:solidFill>
                <a:srgbClr val="FC2093"/>
              </a:solidFill>
            </c:spPr>
          </c:dPt>
          <c:cat>
            <c:strRef>
              <c:f>Лист1!$A$2:$A$3</c:f>
              <c:strCache>
                <c:ptCount val="2"/>
                <c:pt idx="0">
                  <c:v>Отсутствуют</c:v>
                </c:pt>
                <c:pt idx="1">
                  <c:v>Присутствуют</c:v>
                </c:pt>
              </c:strCache>
            </c:strRef>
          </c:cat>
          <c:val>
            <c:numRef>
              <c:f>Лист1!$B$2:$B$3</c:f>
              <c:numCache>
                <c:formatCode>General</c:formatCode>
                <c:ptCount val="2"/>
                <c:pt idx="0">
                  <c:v>66</c:v>
                </c:pt>
                <c:pt idx="1">
                  <c:v>2.5</c:v>
                </c:pt>
              </c:numCache>
            </c:numRef>
          </c:val>
        </c:ser>
        <c:dLbls>
          <c:showLegendKey val="0"/>
          <c:showVal val="0"/>
          <c:showCatName val="0"/>
          <c:showSerName val="0"/>
          <c:showPercent val="0"/>
          <c:showBubbleSize val="0"/>
        </c:dLbls>
        <c:gapWidth val="150"/>
        <c:shape val="cylinder"/>
        <c:axId val="199792896"/>
        <c:axId val="199794688"/>
        <c:axId val="0"/>
      </c:bar3DChart>
      <c:catAx>
        <c:axId val="199792896"/>
        <c:scaling>
          <c:orientation val="minMax"/>
        </c:scaling>
        <c:delete val="1"/>
        <c:axPos val="b"/>
        <c:majorTickMark val="out"/>
        <c:minorTickMark val="none"/>
        <c:tickLblPos val="none"/>
        <c:crossAx val="199794688"/>
        <c:crosses val="autoZero"/>
        <c:auto val="1"/>
        <c:lblAlgn val="ctr"/>
        <c:lblOffset val="100"/>
        <c:noMultiLvlLbl val="0"/>
      </c:catAx>
      <c:valAx>
        <c:axId val="199794688"/>
        <c:scaling>
          <c:orientation val="minMax"/>
        </c:scaling>
        <c:delete val="0"/>
        <c:axPos val="l"/>
        <c:majorGridlines/>
        <c:numFmt formatCode="General" sourceLinked="1"/>
        <c:majorTickMark val="out"/>
        <c:minorTickMark val="none"/>
        <c:tickLblPos val="nextTo"/>
        <c:txPr>
          <a:bodyPr/>
          <a:lstStyle/>
          <a:p>
            <a:pPr>
              <a:defRPr baseline="0">
                <a:solidFill>
                  <a:schemeClr val="bg1"/>
                </a:solidFill>
              </a:defRPr>
            </a:pPr>
            <a:endParaRPr lang="ru-RU"/>
          </a:p>
        </c:txPr>
        <c:crossAx val="199792896"/>
        <c:crosses val="autoZero"/>
        <c:crossBetween val="between"/>
      </c:valAx>
    </c:plotArea>
    <c:legend>
      <c:legendPos val="r"/>
      <c:layout/>
      <c:overlay val="0"/>
      <c:txPr>
        <a:bodyPr/>
        <a:lstStyle/>
        <a:p>
          <a:pPr>
            <a:defRPr baseline="0">
              <a:solidFill>
                <a:schemeClr val="bg1"/>
              </a:solidFill>
            </a:defRPr>
          </a:pPr>
          <a:endParaRPr lang="ru-RU"/>
        </a:p>
      </c:txPr>
    </c:legend>
    <c:plotVisOnly val="1"/>
    <c:dispBlanksAs val="gap"/>
    <c:showDLblsOverMax val="0"/>
  </c:chart>
  <c:spPr>
    <a:solidFill>
      <a:schemeClr val="bg2">
        <a:lumMod val="20000"/>
        <a:lumOff val="80000"/>
      </a:schemeClr>
    </a:solidFill>
  </c:spPr>
  <c:txPr>
    <a:bodyPr/>
    <a:lstStyle/>
    <a:p>
      <a:pPr>
        <a:defRPr sz="1800"/>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  </c:v>
                </c:pt>
              </c:strCache>
            </c:strRef>
          </c:tx>
          <c:spPr>
            <a:solidFill>
              <a:schemeClr val="accent6">
                <a:lumMod val="60000"/>
                <a:lumOff val="40000"/>
              </a:schemeClr>
            </a:solidFill>
          </c:spPr>
          <c:invertIfNegative val="0"/>
          <c:dPt>
            <c:idx val="1"/>
            <c:invertIfNegative val="0"/>
            <c:bubble3D val="0"/>
            <c:spPr>
              <a:solidFill>
                <a:schemeClr val="accent5">
                  <a:lumMod val="50000"/>
                </a:schemeClr>
              </a:solidFill>
            </c:spPr>
          </c:dPt>
          <c:cat>
            <c:strRef>
              <c:f>Лист1!$A$2:$A$3</c:f>
              <c:strCache>
                <c:ptCount val="2"/>
                <c:pt idx="0">
                  <c:v>дающий ощущение бодрости и отдыха</c:v>
                </c:pt>
                <c:pt idx="1">
                  <c:v>поверхностный, с ночными просыпаньями</c:v>
                </c:pt>
              </c:strCache>
            </c:strRef>
          </c:cat>
          <c:val>
            <c:numRef>
              <c:f>Лист1!$B$2:$B$3</c:f>
              <c:numCache>
                <c:formatCode>General</c:formatCode>
                <c:ptCount val="2"/>
                <c:pt idx="0">
                  <c:v>69</c:v>
                </c:pt>
                <c:pt idx="1">
                  <c:v>31</c:v>
                </c:pt>
              </c:numCache>
            </c:numRef>
          </c:val>
        </c:ser>
        <c:dLbls>
          <c:showLegendKey val="0"/>
          <c:showVal val="0"/>
          <c:showCatName val="0"/>
          <c:showSerName val="0"/>
          <c:showPercent val="0"/>
          <c:showBubbleSize val="0"/>
        </c:dLbls>
        <c:gapWidth val="150"/>
        <c:shape val="pyramid"/>
        <c:axId val="199873280"/>
        <c:axId val="199874816"/>
        <c:axId val="0"/>
      </c:bar3DChart>
      <c:catAx>
        <c:axId val="199873280"/>
        <c:scaling>
          <c:orientation val="minMax"/>
        </c:scaling>
        <c:delete val="1"/>
        <c:axPos val="b"/>
        <c:majorTickMark val="out"/>
        <c:minorTickMark val="none"/>
        <c:tickLblPos val="none"/>
        <c:crossAx val="199874816"/>
        <c:crosses val="autoZero"/>
        <c:auto val="1"/>
        <c:lblAlgn val="ctr"/>
        <c:lblOffset val="100"/>
        <c:noMultiLvlLbl val="0"/>
      </c:catAx>
      <c:valAx>
        <c:axId val="199874816"/>
        <c:scaling>
          <c:orientation val="minMax"/>
        </c:scaling>
        <c:delete val="0"/>
        <c:axPos val="l"/>
        <c:majorGridlines/>
        <c:numFmt formatCode="General" sourceLinked="1"/>
        <c:majorTickMark val="out"/>
        <c:minorTickMark val="none"/>
        <c:tickLblPos val="nextTo"/>
        <c:txPr>
          <a:bodyPr/>
          <a:lstStyle/>
          <a:p>
            <a:pPr>
              <a:defRPr baseline="0">
                <a:solidFill>
                  <a:schemeClr val="bg1"/>
                </a:solidFill>
              </a:defRPr>
            </a:pPr>
            <a:endParaRPr lang="ru-RU"/>
          </a:p>
        </c:txPr>
        <c:crossAx val="199873280"/>
        <c:crosses val="autoZero"/>
        <c:crossBetween val="between"/>
      </c:valAx>
    </c:plotArea>
    <c:legend>
      <c:legendPos val="r"/>
      <c:layout/>
      <c:overlay val="0"/>
      <c:txPr>
        <a:bodyPr/>
        <a:lstStyle/>
        <a:p>
          <a:pPr>
            <a:defRPr baseline="0">
              <a:solidFill>
                <a:schemeClr val="bg1"/>
              </a:solidFill>
            </a:defRPr>
          </a:pPr>
          <a:endParaRPr lang="ru-RU"/>
        </a:p>
      </c:txPr>
    </c:legend>
    <c:plotVisOnly val="1"/>
    <c:dispBlanksAs val="gap"/>
    <c:showDLblsOverMax val="0"/>
  </c:chart>
  <c:spPr>
    <a:solidFill>
      <a:srgbClr val="FFFFFF"/>
    </a:solidFill>
  </c:spPr>
  <c:txPr>
    <a:bodyPr/>
    <a:lstStyle/>
    <a:p>
      <a:pPr>
        <a:defRPr sz="1800"/>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  </c:v>
                </c:pt>
              </c:strCache>
            </c:strRef>
          </c:tx>
          <c:spPr>
            <a:solidFill>
              <a:schemeClr val="tx1">
                <a:lumMod val="60000"/>
                <a:lumOff val="40000"/>
              </a:schemeClr>
            </a:solidFill>
          </c:spPr>
          <c:invertIfNegative val="0"/>
          <c:dPt>
            <c:idx val="1"/>
            <c:invertIfNegative val="0"/>
            <c:bubble3D val="0"/>
            <c:spPr>
              <a:solidFill>
                <a:schemeClr val="accent4">
                  <a:lumMod val="75000"/>
                </a:schemeClr>
              </a:solidFill>
            </c:spPr>
          </c:dPt>
          <c:dPt>
            <c:idx val="2"/>
            <c:invertIfNegative val="0"/>
            <c:bubble3D val="0"/>
            <c:spPr>
              <a:solidFill>
                <a:schemeClr val="accent6">
                  <a:lumMod val="75000"/>
                </a:schemeClr>
              </a:solidFill>
            </c:spPr>
          </c:dPt>
          <c:cat>
            <c:strRef>
              <c:f>Лист1!$A$2:$A$4</c:f>
              <c:strCache>
                <c:ptCount val="3"/>
                <c:pt idx="0">
                  <c:v>меньше 75</c:v>
                </c:pt>
                <c:pt idx="1">
                  <c:v>от 75 до 85</c:v>
                </c:pt>
                <c:pt idx="2">
                  <c:v>более 85</c:v>
                </c:pt>
              </c:strCache>
            </c:strRef>
          </c:cat>
          <c:val>
            <c:numRef>
              <c:f>Лист1!$B$2:$B$4</c:f>
              <c:numCache>
                <c:formatCode>General</c:formatCode>
                <c:ptCount val="3"/>
                <c:pt idx="0">
                  <c:v>56</c:v>
                </c:pt>
                <c:pt idx="1">
                  <c:v>34</c:v>
                </c:pt>
                <c:pt idx="2">
                  <c:v>9</c:v>
                </c:pt>
              </c:numCache>
            </c:numRef>
          </c:val>
        </c:ser>
        <c:dLbls>
          <c:showLegendKey val="0"/>
          <c:showVal val="0"/>
          <c:showCatName val="0"/>
          <c:showSerName val="0"/>
          <c:showPercent val="0"/>
          <c:showBubbleSize val="0"/>
        </c:dLbls>
        <c:gapWidth val="150"/>
        <c:shape val="cone"/>
        <c:axId val="200454912"/>
        <c:axId val="200456448"/>
        <c:axId val="0"/>
      </c:bar3DChart>
      <c:catAx>
        <c:axId val="200454912"/>
        <c:scaling>
          <c:orientation val="minMax"/>
        </c:scaling>
        <c:delete val="0"/>
        <c:axPos val="b"/>
        <c:majorTickMark val="out"/>
        <c:minorTickMark val="none"/>
        <c:tickLblPos val="nextTo"/>
        <c:txPr>
          <a:bodyPr/>
          <a:lstStyle/>
          <a:p>
            <a:pPr>
              <a:defRPr baseline="0">
                <a:solidFill>
                  <a:schemeClr val="bg1">
                    <a:lumMod val="95000"/>
                    <a:lumOff val="5000"/>
                  </a:schemeClr>
                </a:solidFill>
              </a:defRPr>
            </a:pPr>
            <a:endParaRPr lang="ru-RU"/>
          </a:p>
        </c:txPr>
        <c:crossAx val="200456448"/>
        <c:crosses val="autoZero"/>
        <c:auto val="1"/>
        <c:lblAlgn val="ctr"/>
        <c:lblOffset val="100"/>
        <c:noMultiLvlLbl val="0"/>
      </c:catAx>
      <c:valAx>
        <c:axId val="200456448"/>
        <c:scaling>
          <c:orientation val="minMax"/>
        </c:scaling>
        <c:delete val="0"/>
        <c:axPos val="l"/>
        <c:majorGridlines/>
        <c:numFmt formatCode="General" sourceLinked="1"/>
        <c:majorTickMark val="out"/>
        <c:minorTickMark val="none"/>
        <c:tickLblPos val="nextTo"/>
        <c:crossAx val="200454912"/>
        <c:crosses val="autoZero"/>
        <c:crossBetween val="between"/>
      </c:valAx>
    </c:plotArea>
    <c:legend>
      <c:legendPos val="r"/>
      <c:layout/>
      <c:overlay val="0"/>
      <c:txPr>
        <a:bodyPr/>
        <a:lstStyle/>
        <a:p>
          <a:pPr>
            <a:defRPr baseline="0">
              <a:solidFill>
                <a:schemeClr val="bg1">
                  <a:lumMod val="95000"/>
                  <a:lumOff val="5000"/>
                </a:schemeClr>
              </a:solidFill>
            </a:defRPr>
          </a:pPr>
          <a:endParaRPr lang="ru-RU"/>
        </a:p>
      </c:txPr>
    </c:legend>
    <c:plotVisOnly val="1"/>
    <c:dispBlanksAs val="gap"/>
    <c:showDLblsOverMax val="0"/>
  </c:chart>
  <c:spPr>
    <a:solidFill>
      <a:srgbClr val="F9F8C4"/>
    </a:solidFill>
  </c:spPr>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Ряд 1</c:v>
                </c:pt>
              </c:strCache>
            </c:strRef>
          </c:tx>
          <c:invertIfNegative val="0"/>
          <c:dPt>
            <c:idx val="0"/>
            <c:invertIfNegative val="0"/>
            <c:bubble3D val="0"/>
            <c:spPr>
              <a:solidFill>
                <a:srgbClr val="FF0000"/>
              </a:solidFill>
            </c:spPr>
          </c:dPt>
          <c:dPt>
            <c:idx val="1"/>
            <c:invertIfNegative val="0"/>
            <c:bubble3D val="0"/>
            <c:spPr>
              <a:solidFill>
                <a:srgbClr val="FFC000"/>
              </a:solidFill>
            </c:spPr>
          </c:dPt>
          <c:dPt>
            <c:idx val="2"/>
            <c:invertIfNegative val="0"/>
            <c:bubble3D val="0"/>
            <c:spPr>
              <a:solidFill>
                <a:srgbClr val="00B0F0"/>
              </a:solidFill>
            </c:spPr>
          </c:dPt>
          <c:cat>
            <c:strRef>
              <c:f>Лист1!$A$2:$A$4</c:f>
              <c:strCache>
                <c:ptCount val="3"/>
                <c:pt idx="0">
                  <c:v>высокий</c:v>
                </c:pt>
                <c:pt idx="1">
                  <c:v>средний</c:v>
                </c:pt>
                <c:pt idx="2">
                  <c:v>низкий</c:v>
                </c:pt>
              </c:strCache>
            </c:strRef>
          </c:cat>
          <c:val>
            <c:numRef>
              <c:f>Лист1!$B$2:$B$4</c:f>
              <c:numCache>
                <c:formatCode>General</c:formatCode>
                <c:ptCount val="3"/>
                <c:pt idx="0">
                  <c:v>1</c:v>
                </c:pt>
                <c:pt idx="1">
                  <c:v>16</c:v>
                </c:pt>
                <c:pt idx="2">
                  <c:v>3.5</c:v>
                </c:pt>
              </c:numCache>
            </c:numRef>
          </c:val>
        </c:ser>
        <c:dLbls>
          <c:showLegendKey val="0"/>
          <c:showVal val="0"/>
          <c:showCatName val="0"/>
          <c:showSerName val="0"/>
          <c:showPercent val="0"/>
          <c:showBubbleSize val="0"/>
        </c:dLbls>
        <c:gapWidth val="150"/>
        <c:shape val="cylinder"/>
        <c:axId val="201630848"/>
        <c:axId val="201632384"/>
        <c:axId val="0"/>
      </c:bar3DChart>
      <c:catAx>
        <c:axId val="201630848"/>
        <c:scaling>
          <c:orientation val="minMax"/>
        </c:scaling>
        <c:delete val="0"/>
        <c:axPos val="b"/>
        <c:majorTickMark val="out"/>
        <c:minorTickMark val="none"/>
        <c:tickLblPos val="nextTo"/>
        <c:crossAx val="201632384"/>
        <c:crosses val="autoZero"/>
        <c:auto val="1"/>
        <c:lblAlgn val="ctr"/>
        <c:lblOffset val="100"/>
        <c:noMultiLvlLbl val="0"/>
      </c:catAx>
      <c:valAx>
        <c:axId val="201632384"/>
        <c:scaling>
          <c:orientation val="minMax"/>
        </c:scaling>
        <c:delete val="0"/>
        <c:axPos val="l"/>
        <c:majorGridlines/>
        <c:numFmt formatCode="General" sourceLinked="1"/>
        <c:majorTickMark val="out"/>
        <c:minorTickMark val="none"/>
        <c:tickLblPos val="nextTo"/>
        <c:crossAx val="201630848"/>
        <c:crosses val="autoZero"/>
        <c:crossBetween val="between"/>
      </c:valAx>
    </c:plotArea>
    <c:plotVisOnly val="1"/>
    <c:dispBlanksAs val="gap"/>
    <c:showDLblsOverMax val="0"/>
  </c:chart>
  <c:spPr>
    <a:solidFill>
      <a:schemeClr val="bg2">
        <a:lumMod val="40000"/>
        <a:lumOff val="60000"/>
      </a:schemeClr>
    </a:solidFill>
  </c:spPr>
  <c:txPr>
    <a:bodyPr/>
    <a:lstStyle/>
    <a:p>
      <a:pPr>
        <a:defRPr sz="1800"/>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B2432A-4C36-492D-BA29-4EB858303E15}" type="datetimeFigureOut">
              <a:rPr lang="ru-RU" smtClean="0"/>
              <a:pPr/>
              <a:t>26.03.2013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2861E2-2AD3-4CE3-9CEA-191CE4343730}" type="slidenum">
              <a:rPr lang="ru-RU" smtClean="0"/>
              <a:pPr/>
              <a:t>‹#›</a:t>
            </a:fld>
            <a:endParaRPr lang="ru-RU"/>
          </a:p>
        </p:txBody>
      </p:sp>
    </p:spTree>
    <p:extLst>
      <p:ext uri="{BB962C8B-B14F-4D97-AF65-F5344CB8AC3E}">
        <p14:creationId xmlns:p14="http://schemas.microsoft.com/office/powerpoint/2010/main" val="616824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F2861E2-2AD3-4CE3-9CEA-191CE4343730}" type="slidenum">
              <a:rPr lang="ru-RU" smtClean="0"/>
              <a:pPr/>
              <a:t>11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F2861E2-2AD3-4CE3-9CEA-191CE4343730}" type="slidenum">
              <a:rPr lang="ru-RU" smtClean="0"/>
              <a:pPr/>
              <a:t>12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F2861E2-2AD3-4CE3-9CEA-191CE4343730}" type="slidenum">
              <a:rPr lang="ru-RU" smtClean="0"/>
              <a:pPr/>
              <a:t>13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F2861E2-2AD3-4CE3-9CEA-191CE4343730}" type="slidenum">
              <a:rPr lang="ru-RU" smtClean="0"/>
              <a:pPr/>
              <a:t>16</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F2861E2-2AD3-4CE3-9CEA-191CE4343730}" type="slidenum">
              <a:rPr lang="ru-RU" smtClean="0"/>
              <a:pPr/>
              <a:t>34</a:t>
            </a:fld>
            <a:endParaRPr lang="ru-RU"/>
          </a:p>
        </p:txBody>
      </p:sp>
    </p:spTree>
    <p:extLst>
      <p:ext uri="{BB962C8B-B14F-4D97-AF65-F5344CB8AC3E}">
        <p14:creationId xmlns:p14="http://schemas.microsoft.com/office/powerpoint/2010/main" val="2276659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26.03.2013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26.03.2013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26.03.2013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26.03.2013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chart" Target="../charts/chart5.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6.xml"/><Relationship Id="rId4" Type="http://schemas.openxmlformats.org/officeDocument/2006/relationships/chart" Target="../charts/char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chart" Target="../charts/chart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2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2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714488"/>
            <a:ext cx="8229600" cy="642934"/>
          </a:xfrm>
        </p:spPr>
        <p:txBody>
          <a:bodyPr>
            <a:normAutofit fontScale="90000"/>
            <a:scene3d>
              <a:camera prst="orthographicFront"/>
              <a:lightRig rig="soft" dir="t">
                <a:rot lat="0" lon="0" rev="16800000"/>
              </a:lightRig>
            </a:scene3d>
            <a:sp3d extrusionH="57150" prstMaterial="softEdge">
              <a:bevelT w="82550" h="38100" prst="coolSlant"/>
            </a:sp3d>
          </a:bodyPr>
          <a:lstStyle/>
          <a:p>
            <a:r>
              <a:rPr lang="ru-RU" dirty="0" smtClean="0"/>
              <a:t/>
            </a:r>
            <a:br>
              <a:rPr lang="ru-RU" dirty="0" smtClean="0"/>
            </a:br>
            <a:r>
              <a:rPr lang="ru-RU" dirty="0" smtClean="0"/>
              <a:t/>
            </a:r>
            <a:br>
              <a:rPr lang="ru-RU" dirty="0" smtClean="0"/>
            </a:br>
            <a:r>
              <a:rPr lang="ru-RU" dirty="0" smtClean="0"/>
              <a:t/>
            </a:r>
            <a:br>
              <a:rPr lang="ru-RU" dirty="0" smtClean="0"/>
            </a:br>
            <a:r>
              <a:rPr lang="ru-RU" sz="2700" dirty="0" smtClean="0"/>
              <a:t>ТОГБОУ СПО «Колледж торговли общественного питания и сервиса»</a:t>
            </a:r>
            <a:br>
              <a:rPr lang="ru-RU" sz="2700" dirty="0" smtClean="0"/>
            </a:br>
            <a:r>
              <a:rPr lang="ru-RU" dirty="0" smtClean="0"/>
              <a:t/>
            </a:r>
            <a:br>
              <a:rPr lang="ru-RU" dirty="0" smtClean="0"/>
            </a:br>
            <a:r>
              <a:rPr lang="ru-RU" sz="2700" dirty="0" smtClean="0">
                <a:solidFill>
                  <a:srgbClr val="002060"/>
                </a:solidFill>
                <a:effectLst>
                  <a:outerShdw blurRad="50800" dist="38100" dir="2700000" algn="tl" rotWithShape="0">
                    <a:prstClr val="black">
                      <a:alpha val="40000"/>
                    </a:prstClr>
                  </a:outerShdw>
                </a:effectLst>
              </a:rPr>
              <a:t>Информационно-поисковый исследовательский проект</a:t>
            </a:r>
            <a:r>
              <a:rPr lang="ru-RU" sz="2700" dirty="0" smtClean="0">
                <a:solidFill>
                  <a:srgbClr val="FF0000"/>
                </a:solidFill>
              </a:rPr>
              <a:t/>
            </a:r>
            <a:br>
              <a:rPr lang="ru-RU" sz="2700" dirty="0" smtClean="0">
                <a:solidFill>
                  <a:srgbClr val="FF0000"/>
                </a:solidFill>
              </a:rPr>
            </a:br>
            <a:r>
              <a:rPr lang="ru-RU" dirty="0" smtClean="0"/>
              <a:t/>
            </a:r>
            <a:br>
              <a:rPr lang="ru-RU" dirty="0" smtClean="0"/>
            </a:br>
            <a:r>
              <a:rPr lang="ru-RU" sz="3600" dirty="0" smtClean="0">
                <a:latin typeface="Monotype Corsiva" pitchFamily="66" charset="0"/>
              </a:rPr>
              <a:t> </a:t>
            </a:r>
            <a:r>
              <a:rPr lang="ru-RU" sz="3600" dirty="0" smtClean="0">
                <a:solidFill>
                  <a:srgbClr val="FF0505"/>
                </a:solidFill>
                <a:latin typeface="Monotype Corsiva" pitchFamily="66" charset="0"/>
              </a:rPr>
              <a:t>«ИЗУЧЕНИЕ ВЛИЯНИЯ ОБРАЗА ЖИЗНИ</a:t>
            </a:r>
            <a:br>
              <a:rPr lang="ru-RU" sz="3600" dirty="0" smtClean="0">
                <a:solidFill>
                  <a:srgbClr val="FF0505"/>
                </a:solidFill>
                <a:latin typeface="Monotype Corsiva" pitchFamily="66" charset="0"/>
              </a:rPr>
            </a:br>
            <a:r>
              <a:rPr lang="ru-RU" sz="3600" dirty="0" smtClean="0">
                <a:solidFill>
                  <a:srgbClr val="FF0505"/>
                </a:solidFill>
                <a:latin typeface="Monotype Corsiva" pitchFamily="66" charset="0"/>
              </a:rPr>
              <a:t>НА СОСТОЯНИЕ ЗДОРОВЬЯ СТУДЕНТА»</a:t>
            </a:r>
            <a:r>
              <a:rPr lang="ru-RU" sz="3100" dirty="0" smtClean="0"/>
              <a:t/>
            </a:r>
            <a:br>
              <a:rPr lang="ru-RU" sz="3100" dirty="0" smtClean="0"/>
            </a:br>
            <a:endParaRPr lang="ru-RU" sz="3100" dirty="0"/>
          </a:p>
        </p:txBody>
      </p:sp>
      <p:sp>
        <p:nvSpPr>
          <p:cNvPr id="3" name="TextBox 2"/>
          <p:cNvSpPr txBox="1"/>
          <p:nvPr/>
        </p:nvSpPr>
        <p:spPr>
          <a:xfrm>
            <a:off x="5972018" y="4500570"/>
            <a:ext cx="3243452" cy="1200329"/>
          </a:xfrm>
          <a:prstGeom prst="rect">
            <a:avLst/>
          </a:prstGeom>
          <a:noFill/>
        </p:spPr>
        <p:txBody>
          <a:bodyPr wrap="none" rtlCol="0">
            <a:spAutoFit/>
          </a:bodyPr>
          <a:lstStyle/>
          <a:p>
            <a:r>
              <a:rPr lang="ru-RU" b="1" dirty="0" smtClean="0">
                <a:solidFill>
                  <a:srgbClr val="002060"/>
                </a:solidFill>
              </a:rPr>
              <a:t>Разработали:</a:t>
            </a:r>
          </a:p>
          <a:p>
            <a:r>
              <a:rPr lang="ru-RU" b="1" dirty="0" smtClean="0">
                <a:solidFill>
                  <a:srgbClr val="002060"/>
                </a:solidFill>
              </a:rPr>
              <a:t> студенты </a:t>
            </a:r>
            <a:r>
              <a:rPr lang="ru-RU" b="1" dirty="0" err="1" smtClean="0">
                <a:solidFill>
                  <a:srgbClr val="002060"/>
                </a:solidFill>
              </a:rPr>
              <a:t>техн</a:t>
            </a:r>
            <a:r>
              <a:rPr lang="ru-RU" b="1" dirty="0" smtClean="0">
                <a:solidFill>
                  <a:srgbClr val="002060"/>
                </a:solidFill>
              </a:rPr>
              <a:t>. гр. №2 и №3»</a:t>
            </a:r>
          </a:p>
          <a:p>
            <a:r>
              <a:rPr lang="ru-RU" b="1" dirty="0" smtClean="0">
                <a:solidFill>
                  <a:srgbClr val="002060"/>
                </a:solidFill>
              </a:rPr>
              <a:t>Научный руководитель:</a:t>
            </a:r>
          </a:p>
          <a:p>
            <a:r>
              <a:rPr lang="ru-RU" b="1" dirty="0" smtClean="0">
                <a:solidFill>
                  <a:srgbClr val="002060"/>
                </a:solidFill>
              </a:rPr>
              <a:t>преподаватель Иванова Г. Е.</a:t>
            </a:r>
            <a:endParaRPr lang="ru-RU" b="1" dirty="0">
              <a:solidFill>
                <a:srgbClr val="002060"/>
              </a:solidFill>
            </a:endParaRPr>
          </a:p>
        </p:txBody>
      </p:sp>
      <p:pic>
        <p:nvPicPr>
          <p:cNvPr id="4" name="Picture 5" descr="лого_Л3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4282" y="286298"/>
            <a:ext cx="1439863" cy="982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28926" y="285728"/>
            <a:ext cx="4286280" cy="646331"/>
          </a:xfrm>
          <a:prstGeom prst="rect">
            <a:avLst/>
          </a:prstGeom>
        </p:spPr>
        <p:txBody>
          <a:bodyPr wrap="square">
            <a:spAutoFit/>
          </a:bodyPr>
          <a:lstStyle/>
          <a:p>
            <a:r>
              <a:rPr lang="ru-RU" sz="3600" b="1" dirty="0" smtClean="0">
                <a:solidFill>
                  <a:srgbClr val="FF0000"/>
                </a:solidFill>
                <a:effectLst>
                  <a:glow rad="139700">
                    <a:srgbClr val="F9F91B"/>
                  </a:glow>
                  <a:outerShdw blurRad="50800" dist="38100" dir="2700000" algn="tl" rotWithShape="0">
                    <a:prstClr val="black">
                      <a:alpha val="40000"/>
                    </a:prstClr>
                  </a:outerShdw>
                </a:effectLst>
              </a:rPr>
              <a:t>Тип проекта</a:t>
            </a:r>
            <a:endParaRPr lang="ru-RU" sz="3600" dirty="0"/>
          </a:p>
        </p:txBody>
      </p:sp>
      <p:graphicFrame>
        <p:nvGraphicFramePr>
          <p:cNvPr id="5" name="Таблица 4"/>
          <p:cNvGraphicFramePr>
            <a:graphicFrameLocks noGrp="1"/>
          </p:cNvGraphicFramePr>
          <p:nvPr/>
        </p:nvGraphicFramePr>
        <p:xfrm>
          <a:off x="285720" y="928670"/>
          <a:ext cx="8643998" cy="5691222"/>
        </p:xfrm>
        <a:graphic>
          <a:graphicData uri="http://schemas.openxmlformats.org/drawingml/2006/table">
            <a:tbl>
              <a:tblPr firstRow="1" bandRow="1">
                <a:tableStyleId>{D113A9D2-9D6B-4929-AA2D-F23B5EE8CBE7}</a:tableStyleId>
              </a:tblPr>
              <a:tblGrid>
                <a:gridCol w="4321999"/>
                <a:gridCol w="4321999"/>
              </a:tblGrid>
              <a:tr h="500066">
                <a:tc>
                  <a:txBody>
                    <a:bodyPr/>
                    <a:lstStyle/>
                    <a:p>
                      <a:pPr marL="0" marR="0" lvl="0" indent="0" defTabSz="914400" rtl="0" eaLnBrk="1" fontAlgn="base" latinLnBrk="0" hangingPunct="1">
                        <a:lnSpc>
                          <a:spcPct val="100000"/>
                        </a:lnSpc>
                        <a:spcBef>
                          <a:spcPct val="0"/>
                        </a:spcBef>
                        <a:spcAft>
                          <a:spcPct val="0"/>
                        </a:spcAft>
                        <a:buClrTx/>
                        <a:buSzTx/>
                        <a:tabLst/>
                      </a:pPr>
                      <a:r>
                        <a:rPr kumimoji="0" lang="ru-RU"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Информационно-поисковый;</a:t>
                      </a:r>
                      <a:endParaRPr kumimoji="0" lang="ru-RU" sz="2000" b="1" i="0" u="none" strike="noStrike" cap="none" normalizeH="0" baseline="0" dirty="0" smtClean="0">
                        <a:ln>
                          <a:noFill/>
                        </a:ln>
                        <a:solidFill>
                          <a:schemeClr val="bg1"/>
                        </a:solidFill>
                        <a:effectLst/>
                        <a:latin typeface="Arial" pitchFamily="34" charset="0"/>
                        <a:cs typeface="Arial" pitchFamily="34" charset="0"/>
                      </a:endParaRPr>
                    </a:p>
                    <a:p>
                      <a:endParaRPr lang="ru-RU" sz="2000" b="1" dirty="0">
                        <a:solidFill>
                          <a:schemeClr val="bg1"/>
                        </a:solidFill>
                      </a:endParaRPr>
                    </a:p>
                  </a:txBody>
                  <a:tcPr/>
                </a:tc>
                <a:tc>
                  <a:txBody>
                    <a:bodyPr/>
                    <a:lstStyle/>
                    <a:p>
                      <a:endParaRPr lang="ru-RU" sz="2000" b="1" dirty="0"/>
                    </a:p>
                  </a:txBody>
                  <a:tcPr/>
                </a:tc>
              </a:tr>
              <a:tr h="3217572">
                <a:tc>
                  <a:txBody>
                    <a:bodyPr/>
                    <a:lstStyle/>
                    <a:p>
                      <a:pPr lvl="0"/>
                      <a:r>
                        <a:rPr kumimoji="0" lang="ru-RU" sz="2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Межпредметный</a:t>
                      </a:r>
                      <a:endParaRPr kumimoji="0" lang="ru-RU"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endParaRPr lang="ru-RU" sz="2000" b="1" dirty="0">
                        <a:solidFill>
                          <a:schemeClr val="bg1"/>
                        </a:solidFill>
                      </a:endParaRPr>
                    </a:p>
                  </a:txBody>
                  <a:tcPr/>
                </a:tc>
                <a:tc>
                  <a:txBody>
                    <a:bodyPr/>
                    <a:lstStyle/>
                    <a:p>
                      <a:pPr lvl="0"/>
                      <a:r>
                        <a:rPr kumimoji="0" lang="ru-RU" sz="2000" b="1" kern="1200" dirty="0" smtClean="0">
                          <a:solidFill>
                            <a:schemeClr val="bg1"/>
                          </a:solidFill>
                          <a:latin typeface="+mn-lt"/>
                          <a:ea typeface="+mn-ea"/>
                          <a:cs typeface="+mn-cs"/>
                        </a:rPr>
                        <a:t>Биология</a:t>
                      </a:r>
                    </a:p>
                    <a:p>
                      <a:pPr lvl="0"/>
                      <a:r>
                        <a:rPr kumimoji="0" lang="ru-RU" sz="2000" b="1" kern="1200" dirty="0" err="1" smtClean="0">
                          <a:solidFill>
                            <a:schemeClr val="bg1"/>
                          </a:solidFill>
                          <a:latin typeface="+mn-lt"/>
                          <a:ea typeface="+mn-ea"/>
                          <a:cs typeface="+mn-cs"/>
                        </a:rPr>
                        <a:t>Валеология</a:t>
                      </a:r>
                      <a:r>
                        <a:rPr kumimoji="0" lang="ru-RU" sz="2000" b="1" kern="1200" dirty="0" smtClean="0">
                          <a:solidFill>
                            <a:schemeClr val="bg1"/>
                          </a:solidFill>
                          <a:latin typeface="+mn-lt"/>
                          <a:ea typeface="+mn-ea"/>
                          <a:cs typeface="+mn-cs"/>
                        </a:rPr>
                        <a:t> (факультатив);</a:t>
                      </a:r>
                    </a:p>
                    <a:p>
                      <a:pPr lvl="0"/>
                      <a:r>
                        <a:rPr kumimoji="0" lang="ru-RU" sz="2000" b="1" kern="1200" dirty="0" smtClean="0">
                          <a:solidFill>
                            <a:schemeClr val="bg1"/>
                          </a:solidFill>
                          <a:latin typeface="+mn-lt"/>
                          <a:ea typeface="+mn-ea"/>
                          <a:cs typeface="+mn-cs"/>
                        </a:rPr>
                        <a:t>Физиология питания;</a:t>
                      </a:r>
                    </a:p>
                    <a:p>
                      <a:pPr lvl="0"/>
                      <a:r>
                        <a:rPr kumimoji="0" lang="ru-RU" sz="2000" b="1" kern="1200" dirty="0" smtClean="0">
                          <a:solidFill>
                            <a:schemeClr val="bg1"/>
                          </a:solidFill>
                          <a:latin typeface="+mn-lt"/>
                          <a:ea typeface="+mn-ea"/>
                          <a:cs typeface="+mn-cs"/>
                        </a:rPr>
                        <a:t>Физическая культура;</a:t>
                      </a:r>
                    </a:p>
                    <a:p>
                      <a:pPr lvl="0"/>
                      <a:r>
                        <a:rPr kumimoji="0" lang="ru-RU" sz="2000" b="1" kern="1200" dirty="0" smtClean="0">
                          <a:solidFill>
                            <a:schemeClr val="bg1"/>
                          </a:solidFill>
                          <a:latin typeface="+mn-lt"/>
                          <a:ea typeface="+mn-ea"/>
                          <a:cs typeface="+mn-cs"/>
                        </a:rPr>
                        <a:t>Химия;</a:t>
                      </a:r>
                    </a:p>
                    <a:p>
                      <a:pPr lvl="0"/>
                      <a:r>
                        <a:rPr kumimoji="0" lang="ru-RU" sz="2000" b="1" kern="1200" dirty="0" smtClean="0">
                          <a:solidFill>
                            <a:schemeClr val="bg1"/>
                          </a:solidFill>
                          <a:latin typeface="+mn-lt"/>
                          <a:ea typeface="+mn-ea"/>
                          <a:cs typeface="+mn-cs"/>
                        </a:rPr>
                        <a:t>Безопасность жизнедеятельности;</a:t>
                      </a:r>
                    </a:p>
                    <a:p>
                      <a:pPr lvl="0"/>
                      <a:r>
                        <a:rPr kumimoji="0" lang="ru-RU" sz="2000" b="1" kern="1200" dirty="0" smtClean="0">
                          <a:solidFill>
                            <a:schemeClr val="bg1"/>
                          </a:solidFill>
                          <a:latin typeface="+mn-lt"/>
                          <a:ea typeface="+mn-ea"/>
                          <a:cs typeface="+mn-cs"/>
                        </a:rPr>
                        <a:t>Микробиология, санитария и гигиена в пищевом производстве;</a:t>
                      </a:r>
                    </a:p>
                    <a:p>
                      <a:r>
                        <a:rPr kumimoji="0" lang="ru-RU" sz="2000" b="1" kern="1200" dirty="0" smtClean="0">
                          <a:solidFill>
                            <a:schemeClr val="bg1"/>
                          </a:solidFill>
                          <a:latin typeface="+mn-lt"/>
                          <a:ea typeface="+mn-ea"/>
                          <a:cs typeface="+mn-cs"/>
                        </a:rPr>
                        <a:t>Экологические основы природопользования.</a:t>
                      </a:r>
                      <a:endParaRPr lang="ru-RU" sz="2000" b="1" dirty="0">
                        <a:solidFill>
                          <a:schemeClr val="bg1"/>
                        </a:solidFill>
                      </a:endParaRPr>
                    </a:p>
                  </a:txBody>
                  <a:tcPr/>
                </a:tc>
              </a:tr>
              <a:tr h="1071570">
                <a:tc>
                  <a:txBody>
                    <a:bodyPr/>
                    <a:lstStyle/>
                    <a:p>
                      <a:pPr lvl="0"/>
                      <a:r>
                        <a:rPr kumimoji="0" lang="ru-RU"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Групповой;</a:t>
                      </a:r>
                    </a:p>
                    <a:p>
                      <a:endParaRPr lang="ru-RU" sz="2000" b="1" dirty="0">
                        <a:solidFill>
                          <a:schemeClr val="bg1"/>
                        </a:solidFill>
                      </a:endParaRPr>
                    </a:p>
                  </a:txBody>
                  <a:tcPr/>
                </a:tc>
                <a:tc>
                  <a:txBody>
                    <a:bodyPr/>
                    <a:lstStyle/>
                    <a:p>
                      <a:r>
                        <a:rPr lang="ru-RU" sz="2000" b="1" dirty="0" smtClean="0">
                          <a:solidFill>
                            <a:schemeClr val="bg1"/>
                          </a:solidFill>
                        </a:rPr>
                        <a:t>Две группы: «Теоретики»</a:t>
                      </a:r>
                    </a:p>
                    <a:p>
                      <a:r>
                        <a:rPr lang="ru-RU" sz="2000" b="1" dirty="0" smtClean="0">
                          <a:solidFill>
                            <a:schemeClr val="bg1"/>
                          </a:solidFill>
                        </a:rPr>
                        <a:t>                       «</a:t>
                      </a:r>
                      <a:r>
                        <a:rPr lang="ru-RU" sz="2000" b="1" dirty="0" err="1" smtClean="0">
                          <a:solidFill>
                            <a:schemeClr val="bg1"/>
                          </a:solidFill>
                        </a:rPr>
                        <a:t>Практиики</a:t>
                      </a:r>
                      <a:r>
                        <a:rPr lang="ru-RU" sz="2000" b="1" dirty="0" smtClean="0">
                          <a:solidFill>
                            <a:schemeClr val="bg1"/>
                          </a:solidFill>
                        </a:rPr>
                        <a:t>»</a:t>
                      </a:r>
                      <a:endParaRPr lang="ru-RU" sz="2000" b="1" dirty="0">
                        <a:solidFill>
                          <a:schemeClr val="bg1"/>
                        </a:solidFill>
                      </a:endParaRPr>
                    </a:p>
                  </a:txBody>
                  <a:tcPr/>
                </a:tc>
              </a:tr>
              <a:tr h="6429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Долгосрочный</a:t>
                      </a:r>
                      <a:r>
                        <a:rPr kumimoji="0" lang="ru-RU" sz="2000" b="1" i="0" u="none" strike="noStrike" cap="none" normalizeH="0" baseline="0" dirty="0" smtClean="0">
                          <a:ln>
                            <a:noFill/>
                          </a:ln>
                          <a:solidFill>
                            <a:schemeClr val="bg1"/>
                          </a:solidFill>
                          <a:effectLst/>
                          <a:latin typeface="Arial" pitchFamily="34" charset="0"/>
                          <a:cs typeface="Arial" pitchFamily="34" charset="0"/>
                        </a:rPr>
                        <a:t> </a:t>
                      </a:r>
                    </a:p>
                    <a:p>
                      <a:endParaRPr lang="ru-RU" sz="2000" b="1" dirty="0">
                        <a:solidFill>
                          <a:schemeClr val="bg1"/>
                        </a:solidFill>
                      </a:endParaRPr>
                    </a:p>
                  </a:txBody>
                  <a:tcPr/>
                </a:tc>
                <a:tc>
                  <a:txBody>
                    <a:bodyPr/>
                    <a:lstStyle/>
                    <a:p>
                      <a:r>
                        <a:rPr lang="ru-RU" sz="2000" b="1" dirty="0" smtClean="0">
                          <a:solidFill>
                            <a:schemeClr val="bg1"/>
                          </a:solidFill>
                        </a:rPr>
                        <a:t>2 месяца</a:t>
                      </a:r>
                      <a:endParaRPr lang="ru-RU" sz="2000" b="1" dirty="0">
                        <a:solidFill>
                          <a:schemeClr val="bg1"/>
                        </a:solidFill>
                      </a:endParaRPr>
                    </a:p>
                  </a:txBody>
                  <a:tcPr/>
                </a:tc>
              </a:tr>
            </a:tbl>
          </a:graphicData>
        </a:graphic>
      </p:graphicFrame>
      <p:pic>
        <p:nvPicPr>
          <p:cNvPr id="7" name="Picture 5" descr="лого_Л3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4282" y="214290"/>
            <a:ext cx="1439863" cy="98246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14620"/>
            <a:ext cx="8158162" cy="796908"/>
          </a:xfrm>
        </p:spPr>
        <p:txBody>
          <a:bodyPr>
            <a:normAutofit fontScale="90000"/>
          </a:bodyPr>
          <a:lstStyle/>
          <a:p>
            <a:pPr algn="l"/>
            <a:r>
              <a:rPr lang="ru-RU" sz="4400" dirty="0" smtClean="0">
                <a:solidFill>
                  <a:srgbClr val="FF0000"/>
                </a:solidFill>
                <a:effectLst>
                  <a:glow rad="139700">
                    <a:srgbClr val="F9F91B"/>
                  </a:glow>
                  <a:outerShdw blurRad="50800" dist="38100" dir="2700000" algn="tl" rotWithShape="0">
                    <a:prstClr val="black">
                      <a:alpha val="40000"/>
                    </a:prstClr>
                  </a:outerShdw>
                </a:effectLst>
              </a:rPr>
              <a:t>Цели:</a:t>
            </a:r>
            <a:r>
              <a:rPr lang="ru-RU" dirty="0" smtClean="0"/>
              <a:t/>
            </a:r>
            <a:br>
              <a:rPr lang="ru-RU" dirty="0" smtClean="0"/>
            </a:br>
            <a:endParaRPr lang="ru-RU" dirty="0"/>
          </a:p>
        </p:txBody>
      </p:sp>
      <p:sp>
        <p:nvSpPr>
          <p:cNvPr id="4" name="Скругленный прямоугольник 3"/>
          <p:cNvSpPr/>
          <p:nvPr/>
        </p:nvSpPr>
        <p:spPr>
          <a:xfrm>
            <a:off x="1928794" y="1000108"/>
            <a:ext cx="6120000" cy="1440000"/>
          </a:xfrm>
          <a:prstGeom prst="roundRect">
            <a:avLst/>
          </a:prstGeom>
          <a:solidFill>
            <a:srgbClr val="F9F8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i="1" dirty="0" smtClean="0">
                <a:solidFill>
                  <a:srgbClr val="002060"/>
                </a:solidFill>
              </a:rPr>
              <a:t>Установить взаимосвязь между образом жизни студентов и состоянием их здоровья</a:t>
            </a:r>
            <a:endParaRPr lang="ru-RU" sz="2800" b="1" i="1" dirty="0">
              <a:solidFill>
                <a:srgbClr val="002060"/>
              </a:solidFill>
            </a:endParaRPr>
          </a:p>
        </p:txBody>
      </p:sp>
      <p:sp>
        <p:nvSpPr>
          <p:cNvPr id="5" name="Скругленный прямоугольник 4"/>
          <p:cNvSpPr/>
          <p:nvPr/>
        </p:nvSpPr>
        <p:spPr>
          <a:xfrm>
            <a:off x="1928794" y="3643314"/>
            <a:ext cx="6120000" cy="1440000"/>
          </a:xfrm>
          <a:prstGeom prst="roundRect">
            <a:avLst/>
          </a:prstGeom>
          <a:solidFill>
            <a:srgbClr val="F9F8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i="1" dirty="0" smtClean="0">
                <a:solidFill>
                  <a:srgbClr val="002060"/>
                </a:solidFill>
              </a:rPr>
              <a:t>Выявить факторы, укрепляющие и разрушающие здоровье студентов</a:t>
            </a:r>
            <a:endParaRPr lang="ru-RU" sz="2800" b="1" i="1" dirty="0">
              <a:solidFill>
                <a:srgbClr val="002060"/>
              </a:solidFill>
            </a:endParaRPr>
          </a:p>
        </p:txBody>
      </p:sp>
      <p:pic>
        <p:nvPicPr>
          <p:cNvPr id="6" name="Picture 5" descr="лого_Л3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282" y="214290"/>
            <a:ext cx="1439863" cy="98246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
        <p:nvSpPr>
          <p:cNvPr id="3" name="Прямоугольник 2"/>
          <p:cNvSpPr/>
          <p:nvPr/>
        </p:nvSpPr>
        <p:spPr>
          <a:xfrm>
            <a:off x="3286116" y="-71462"/>
            <a:ext cx="4286280" cy="769441"/>
          </a:xfrm>
          <a:prstGeom prst="rect">
            <a:avLst/>
          </a:prstGeom>
        </p:spPr>
        <p:txBody>
          <a:bodyPr wrap="square">
            <a:spAutoFit/>
          </a:bodyPr>
          <a:lstStyle/>
          <a:p>
            <a:r>
              <a:rPr lang="ru-RU" sz="4400" b="1" dirty="0" smtClean="0">
                <a:solidFill>
                  <a:srgbClr val="FF0000"/>
                </a:solidFill>
                <a:effectLst>
                  <a:glow rad="139700">
                    <a:srgbClr val="F9F91B"/>
                  </a:glow>
                  <a:outerShdw blurRad="50800" dist="38100" dir="2700000" algn="tl" rotWithShape="0">
                    <a:prstClr val="black">
                      <a:alpha val="40000"/>
                    </a:prstClr>
                  </a:outerShdw>
                </a:effectLst>
              </a:rPr>
              <a:t>Задачи</a:t>
            </a:r>
            <a:endParaRPr lang="ru-RU" sz="4400" dirty="0"/>
          </a:p>
        </p:txBody>
      </p:sp>
      <p:sp>
        <p:nvSpPr>
          <p:cNvPr id="45057" name="Rectangle 1"/>
          <p:cNvSpPr>
            <a:spLocks noChangeArrowheads="1"/>
          </p:cNvSpPr>
          <p:nvPr/>
        </p:nvSpPr>
        <p:spPr bwMode="auto">
          <a:xfrm>
            <a:off x="285752" y="571504"/>
            <a:ext cx="892971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ru-RU" sz="2400" b="1" i="1" u="none" strike="noStrike" cap="none" normalizeH="0" baseline="0" dirty="0" smtClean="0">
                <a:ln>
                  <a:noFill/>
                </a:ln>
                <a:solidFill>
                  <a:srgbClr val="002060"/>
                </a:solidFill>
                <a:effectLst/>
                <a:ea typeface="Calibri" pitchFamily="34" charset="0"/>
                <a:cs typeface="Times New Roman" pitchFamily="18" charset="0"/>
              </a:rPr>
              <a:t>Изучить литературу о здоровом образе жизни;</a:t>
            </a:r>
            <a:endParaRPr kumimoji="0" lang="ru-RU" sz="2400" b="1" i="1"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400" b="1" i="1" u="none" strike="noStrike" cap="none" normalizeH="0" baseline="0" dirty="0" smtClean="0">
                <a:ln>
                  <a:noFill/>
                </a:ln>
                <a:solidFill>
                  <a:srgbClr val="002060"/>
                </a:solidFill>
                <a:effectLst/>
                <a:ea typeface="Calibri" pitchFamily="34" charset="0"/>
                <a:cs typeface="Times New Roman" pitchFamily="18" charset="0"/>
              </a:rPr>
              <a:t>Определить понятие о «здоровье», его содержание и критерии;</a:t>
            </a:r>
            <a:endParaRPr kumimoji="0" lang="ru-RU" sz="2400" b="1" i="1"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400" b="1" i="1" u="none" strike="noStrike" cap="none" normalizeH="0" baseline="0" dirty="0" smtClean="0">
                <a:ln>
                  <a:noFill/>
                </a:ln>
                <a:solidFill>
                  <a:srgbClr val="002060"/>
                </a:solidFill>
                <a:effectLst/>
                <a:ea typeface="Calibri" pitchFamily="34" charset="0"/>
                <a:cs typeface="Times New Roman" pitchFamily="18" charset="0"/>
              </a:rPr>
              <a:t>Рассмотреть содержательные характеристики составляющих здорового образа жизни;</a:t>
            </a:r>
            <a:endParaRPr kumimoji="0" lang="ru-RU" sz="2400" b="1" i="1"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400" b="1" i="1" u="none" strike="noStrike" cap="none" normalizeH="0" baseline="0" dirty="0" smtClean="0">
                <a:ln>
                  <a:noFill/>
                </a:ln>
                <a:solidFill>
                  <a:srgbClr val="002060"/>
                </a:solidFill>
                <a:effectLst/>
                <a:ea typeface="Calibri" pitchFamily="34" charset="0"/>
                <a:cs typeface="Times New Roman" pitchFamily="18" charset="0"/>
              </a:rPr>
              <a:t>Рассмотреть условия здорового образа жизни;</a:t>
            </a:r>
            <a:endParaRPr kumimoji="0" lang="ru-RU" sz="2400" b="1" i="1"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400" b="1" i="1" u="none" strike="noStrike" cap="none" normalizeH="0" baseline="0" dirty="0" smtClean="0">
                <a:ln>
                  <a:noFill/>
                </a:ln>
                <a:solidFill>
                  <a:srgbClr val="002060"/>
                </a:solidFill>
                <a:effectLst/>
                <a:ea typeface="Calibri" pitchFamily="34" charset="0"/>
                <a:cs typeface="Times New Roman" pitchFamily="18" charset="0"/>
              </a:rPr>
              <a:t>Собрать информацию о факторах, укрепляющих здоровье студентов;</a:t>
            </a:r>
            <a:endParaRPr kumimoji="0" lang="ru-RU" sz="2400" b="1" i="1"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400" b="1" i="1" u="none" strike="noStrike" cap="none" normalizeH="0" baseline="0" dirty="0" smtClean="0">
                <a:ln>
                  <a:noFill/>
                </a:ln>
                <a:solidFill>
                  <a:srgbClr val="002060"/>
                </a:solidFill>
                <a:effectLst/>
                <a:ea typeface="Calibri" pitchFamily="34" charset="0"/>
                <a:cs typeface="Times New Roman" pitchFamily="18" charset="0"/>
              </a:rPr>
              <a:t>Собрать информацию о факторах, разрушающих здоровье студентов;</a:t>
            </a:r>
            <a:endParaRPr kumimoji="0" lang="ru-RU" sz="2400" b="1" i="1"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400" b="1" i="1" u="none" strike="noStrike" cap="none" normalizeH="0" baseline="0" dirty="0" smtClean="0">
                <a:ln>
                  <a:noFill/>
                </a:ln>
                <a:solidFill>
                  <a:srgbClr val="002060"/>
                </a:solidFill>
                <a:effectLst/>
                <a:ea typeface="Calibri" pitchFamily="34" charset="0"/>
                <a:cs typeface="Times New Roman" pitchFamily="18" charset="0"/>
              </a:rPr>
              <a:t>Установить влияние образа жизни на состояние здоровья;</a:t>
            </a:r>
            <a:endParaRPr kumimoji="0" lang="ru-RU" sz="2400" b="1" i="1"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400" b="1" i="1" u="none" strike="noStrike" cap="none" normalizeH="0" baseline="0" dirty="0" smtClean="0">
                <a:ln>
                  <a:noFill/>
                </a:ln>
                <a:solidFill>
                  <a:srgbClr val="002060"/>
                </a:solidFill>
                <a:effectLst/>
                <a:ea typeface="Calibri" pitchFamily="34" charset="0"/>
                <a:cs typeface="Times New Roman" pitchFamily="18" charset="0"/>
              </a:rPr>
              <a:t>Оценить состояние здоровья студентов;</a:t>
            </a:r>
            <a:endParaRPr kumimoji="0" lang="ru-RU" sz="2400" b="1" i="1"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400" b="1" i="1" u="none" strike="noStrike" cap="none" normalizeH="0" baseline="0" dirty="0" smtClean="0">
                <a:ln>
                  <a:noFill/>
                </a:ln>
                <a:solidFill>
                  <a:srgbClr val="002060"/>
                </a:solidFill>
                <a:effectLst/>
                <a:ea typeface="Calibri" pitchFamily="34" charset="0"/>
                <a:cs typeface="Times New Roman" pitchFamily="18" charset="0"/>
              </a:rPr>
              <a:t>Провести социологические исследования по теме проекта;</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400" b="1" i="1" u="none" strike="noStrike" cap="none" normalizeH="0" baseline="0" dirty="0" smtClean="0">
                <a:ln>
                  <a:noFill/>
                </a:ln>
                <a:solidFill>
                  <a:srgbClr val="002060"/>
                </a:solidFill>
                <a:effectLst/>
                <a:ea typeface="Calibri" pitchFamily="34" charset="0"/>
                <a:cs typeface="Times New Roman" pitchFamily="18" charset="0"/>
              </a:rPr>
              <a:t>Организовать информационную работу по пропаганде здорового образа жизни.</a:t>
            </a:r>
            <a:r>
              <a:rPr kumimoji="0" lang="ru-RU" sz="2400" b="1" i="1" u="none" strike="noStrike" cap="none" normalizeH="0" baseline="0" dirty="0" smtClean="0">
                <a:ln>
                  <a:noFill/>
                </a:ln>
                <a:solidFill>
                  <a:srgbClr val="002060"/>
                </a:solidFill>
                <a:effectLst/>
                <a:cs typeface="Arial" pitchFamily="34"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2071670" y="285728"/>
            <a:ext cx="5580000" cy="646331"/>
          </a:xfrm>
          <a:prstGeom prst="rect">
            <a:avLst/>
          </a:prstGeom>
        </p:spPr>
        <p:txBody>
          <a:bodyPr wrap="square">
            <a:spAutoFit/>
          </a:bodyPr>
          <a:lstStyle/>
          <a:p>
            <a:pPr algn="ctr"/>
            <a:r>
              <a:rPr lang="ru-RU" sz="3600" b="1" dirty="0" smtClean="0">
                <a:solidFill>
                  <a:srgbClr val="FF0000"/>
                </a:solidFill>
                <a:effectLst>
                  <a:glow rad="139700">
                    <a:srgbClr val="F9F91B"/>
                  </a:glow>
                  <a:outerShdw blurRad="50800" dist="38100" dir="2700000" algn="tl" rotWithShape="0">
                    <a:prstClr val="black">
                      <a:alpha val="40000"/>
                    </a:prstClr>
                  </a:outerShdw>
                </a:effectLst>
              </a:rPr>
              <a:t>Методика исследования</a:t>
            </a:r>
            <a:endParaRPr lang="ru-RU" sz="3600" b="1" dirty="0">
              <a:solidFill>
                <a:srgbClr val="FF0000"/>
              </a:solidFill>
              <a:effectLst>
                <a:glow rad="139700">
                  <a:srgbClr val="F9F91B"/>
                </a:glow>
                <a:outerShdw blurRad="50800" dist="38100" dir="2700000" algn="tl" rotWithShape="0">
                  <a:prstClr val="black">
                    <a:alpha val="40000"/>
                  </a:prstClr>
                </a:outerShdw>
              </a:effectLst>
            </a:endParaRPr>
          </a:p>
        </p:txBody>
      </p:sp>
      <p:sp>
        <p:nvSpPr>
          <p:cNvPr id="4" name="TextBox 3"/>
          <p:cNvSpPr txBox="1"/>
          <p:nvPr/>
        </p:nvSpPr>
        <p:spPr>
          <a:xfrm>
            <a:off x="642910" y="928670"/>
            <a:ext cx="8001056" cy="5693866"/>
          </a:xfrm>
          <a:prstGeom prst="rect">
            <a:avLst/>
          </a:prstGeom>
          <a:noFill/>
        </p:spPr>
        <p:txBody>
          <a:bodyPr wrap="square" rtlCol="0">
            <a:spAutoFit/>
          </a:bodyPr>
          <a:lstStyle/>
          <a:p>
            <a:pPr lvl="0">
              <a:buFont typeface="Wingdings" pitchFamily="2" charset="2"/>
              <a:buChar char="Ø"/>
            </a:pPr>
            <a:r>
              <a:rPr lang="ru-RU" sz="2800" b="1" i="1" dirty="0" smtClean="0">
                <a:solidFill>
                  <a:srgbClr val="002060"/>
                </a:solidFill>
              </a:rPr>
              <a:t>Анализ научной и популярной литературы по проблеме;</a:t>
            </a:r>
          </a:p>
          <a:p>
            <a:pPr lvl="0">
              <a:buFont typeface="Wingdings" pitchFamily="2" charset="2"/>
              <a:buChar char="Ø"/>
            </a:pPr>
            <a:r>
              <a:rPr lang="ru-RU" sz="2800" b="1" i="1" dirty="0" smtClean="0">
                <a:solidFill>
                  <a:srgbClr val="002060"/>
                </a:solidFill>
              </a:rPr>
              <a:t>Сбор информации из разных источников (СМИ, Интернет-ресурсы);</a:t>
            </a:r>
          </a:p>
          <a:p>
            <a:pPr lvl="0">
              <a:buFont typeface="Wingdings" pitchFamily="2" charset="2"/>
              <a:buChar char="Ø"/>
            </a:pPr>
            <a:r>
              <a:rPr lang="ru-RU" sz="2800" b="1" i="1" dirty="0" smtClean="0">
                <a:solidFill>
                  <a:srgbClr val="002060"/>
                </a:solidFill>
              </a:rPr>
              <a:t>Выполнение практических работ;</a:t>
            </a:r>
          </a:p>
          <a:p>
            <a:pPr lvl="0">
              <a:buFont typeface="Wingdings" pitchFamily="2" charset="2"/>
              <a:buChar char="Ø"/>
            </a:pPr>
            <a:r>
              <a:rPr lang="ru-RU" sz="2800" b="1" i="1" dirty="0" smtClean="0">
                <a:solidFill>
                  <a:srgbClr val="002060"/>
                </a:solidFill>
              </a:rPr>
              <a:t>Социологический опрос. Беседы со студентами.         Анкетирование.</a:t>
            </a:r>
          </a:p>
          <a:p>
            <a:pPr lvl="0">
              <a:buFont typeface="Wingdings" pitchFamily="2" charset="2"/>
              <a:buChar char="Ø"/>
            </a:pPr>
            <a:r>
              <a:rPr lang="ru-RU" sz="2800" b="1" i="1" dirty="0" smtClean="0">
                <a:solidFill>
                  <a:srgbClr val="002060"/>
                </a:solidFill>
              </a:rPr>
              <a:t>Подготовка сообщений, рефератов;</a:t>
            </a:r>
          </a:p>
          <a:p>
            <a:pPr lvl="0">
              <a:buFont typeface="Wingdings" pitchFamily="2" charset="2"/>
              <a:buChar char="Ø"/>
            </a:pPr>
            <a:r>
              <a:rPr lang="ru-RU" sz="2800" b="1" i="1" dirty="0" smtClean="0">
                <a:solidFill>
                  <a:srgbClr val="002060"/>
                </a:solidFill>
              </a:rPr>
              <a:t>Подготовка презентаций по отдельным темам;</a:t>
            </a:r>
          </a:p>
          <a:p>
            <a:pPr lvl="0">
              <a:buFont typeface="Wingdings" pitchFamily="2" charset="2"/>
              <a:buChar char="Ø"/>
            </a:pPr>
            <a:r>
              <a:rPr lang="ru-RU" sz="2800" b="1" i="1" dirty="0" smtClean="0">
                <a:solidFill>
                  <a:srgbClr val="002060"/>
                </a:solidFill>
              </a:rPr>
              <a:t>Защита проекта;</a:t>
            </a:r>
          </a:p>
          <a:p>
            <a:pPr>
              <a:buFont typeface="Wingdings" pitchFamily="2" charset="2"/>
              <a:buChar char="Ø"/>
            </a:pPr>
            <a:r>
              <a:rPr lang="ru-RU" sz="2800" b="1" i="1" dirty="0" smtClean="0">
                <a:solidFill>
                  <a:srgbClr val="002060"/>
                </a:solidFill>
              </a:rPr>
              <a:t>Метод визуализации данных (графики, таблицы). </a:t>
            </a:r>
            <a:endParaRPr lang="ru-RU" sz="2800" b="1" i="1" dirty="0">
              <a:solidFill>
                <a:srgbClr val="002060"/>
              </a:solidFill>
            </a:endParaRPr>
          </a:p>
        </p:txBody>
      </p:sp>
      <p:pic>
        <p:nvPicPr>
          <p:cNvPr id="6" name="Picture 6" descr="knigi-83"/>
          <p:cNvPicPr>
            <a:picLocks noChangeAspect="1" noChangeArrowheads="1" noCrop="1"/>
          </p:cNvPicPr>
          <p:nvPr/>
        </p:nvPicPr>
        <p:blipFill>
          <a:blip r:embed="rId3"/>
          <a:srcRect/>
          <a:stretch>
            <a:fillRect/>
          </a:stretch>
        </p:blipFill>
        <p:spPr bwMode="auto">
          <a:xfrm>
            <a:off x="7072330" y="2786058"/>
            <a:ext cx="1584325" cy="1192213"/>
          </a:xfrm>
          <a:prstGeom prst="rect">
            <a:avLst/>
          </a:prstGeom>
          <a:noFill/>
          <a:ln w="9525">
            <a:noFill/>
            <a:miter lim="800000"/>
            <a:headEnd/>
            <a:tailEnd/>
          </a:ln>
        </p:spPr>
      </p:pic>
      <p:pic>
        <p:nvPicPr>
          <p:cNvPr id="7" name="Picture 5" descr="лого_Л3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282" y="214290"/>
            <a:ext cx="1439863" cy="98246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1142976" y="142852"/>
            <a:ext cx="6858048" cy="769441"/>
          </a:xfrm>
          <a:prstGeom prst="rect">
            <a:avLst/>
          </a:prstGeom>
        </p:spPr>
        <p:txBody>
          <a:bodyPr wrap="square">
            <a:spAutoFit/>
          </a:bodyPr>
          <a:lstStyle/>
          <a:p>
            <a:r>
              <a:rPr lang="ru-RU" sz="4400" b="1" dirty="0" smtClean="0">
                <a:solidFill>
                  <a:srgbClr val="FF0000"/>
                </a:solidFill>
                <a:effectLst>
                  <a:glow rad="139700">
                    <a:srgbClr val="F9F91B"/>
                  </a:glow>
                  <a:outerShdw blurRad="50800" dist="38100" dir="2700000" algn="tl" rotWithShape="0">
                    <a:prstClr val="black">
                      <a:alpha val="40000"/>
                    </a:prstClr>
                  </a:outerShdw>
                </a:effectLst>
              </a:rPr>
              <a:t>Практическая работа № 1</a:t>
            </a:r>
            <a:endParaRPr lang="ru-RU" sz="4400" dirty="0"/>
          </a:p>
        </p:txBody>
      </p:sp>
      <p:sp>
        <p:nvSpPr>
          <p:cNvPr id="4" name="Прямоугольник 3"/>
          <p:cNvSpPr/>
          <p:nvPr/>
        </p:nvSpPr>
        <p:spPr>
          <a:xfrm>
            <a:off x="857224" y="1357298"/>
            <a:ext cx="7715304" cy="4832092"/>
          </a:xfrm>
          <a:prstGeom prst="rect">
            <a:avLst/>
          </a:prstGeom>
        </p:spPr>
        <p:txBody>
          <a:bodyPr wrap="square">
            <a:spAutoFit/>
          </a:bodyPr>
          <a:lstStyle/>
          <a:p>
            <a:r>
              <a:rPr lang="ru-RU" sz="2800" b="1" dirty="0" smtClean="0">
                <a:ln w="6350">
                  <a:noFill/>
                </a:ln>
                <a:solidFill>
                  <a:srgbClr val="FF0000"/>
                </a:solidFill>
                <a:effectLst>
                  <a:outerShdw blurRad="114300" dist="101600" dir="2700000" algn="tl" rotWithShape="0">
                    <a:srgbClr val="000000">
                      <a:alpha val="40000"/>
                    </a:srgbClr>
                  </a:outerShdw>
                </a:effectLst>
                <a:latin typeface="Arial"/>
                <a:ea typeface="+mj-ea"/>
                <a:cs typeface="+mj-cs"/>
              </a:rPr>
              <a:t>«Оценка состояния здоровья студентов »</a:t>
            </a:r>
          </a:p>
          <a:p>
            <a:r>
              <a:rPr lang="ru-RU" sz="2800" b="1"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Arial"/>
                <a:ea typeface="+mj-ea"/>
                <a:cs typeface="+mj-cs"/>
              </a:rPr>
              <a:t/>
            </a:r>
            <a:br>
              <a:rPr lang="ru-RU" sz="2800" b="1"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Arial"/>
                <a:ea typeface="+mj-ea"/>
                <a:cs typeface="+mj-cs"/>
              </a:rPr>
            </a:br>
            <a:r>
              <a:rPr lang="ru-RU" sz="2800" b="1" i="1" dirty="0" smtClean="0">
                <a:ln w="6350">
                  <a:noFill/>
                </a:ln>
                <a:solidFill>
                  <a:srgbClr val="FF0000"/>
                </a:solidFill>
                <a:effectLst>
                  <a:outerShdw blurRad="114300" dist="101600" dir="2700000" algn="tl" rotWithShape="0">
                    <a:srgbClr val="000000">
                      <a:alpha val="40000"/>
                    </a:srgbClr>
                  </a:outerShdw>
                </a:effectLst>
                <a:latin typeface="Arial"/>
                <a:ea typeface="+mj-ea"/>
                <a:cs typeface="+mj-cs"/>
              </a:rPr>
              <a:t>Цель:</a:t>
            </a:r>
            <a:r>
              <a:rPr lang="ru-RU" sz="2800" b="1"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Arial"/>
                <a:ea typeface="+mj-ea"/>
                <a:cs typeface="+mj-cs"/>
              </a:rPr>
              <a:t> </a:t>
            </a:r>
            <a:r>
              <a:rPr lang="ru-RU" sz="2800" b="1" i="1" dirty="0" smtClean="0">
                <a:ln w="6350">
                  <a:noFill/>
                </a:ln>
                <a:solidFill>
                  <a:srgbClr val="002060"/>
                </a:solidFill>
                <a:effectLst>
                  <a:outerShdw blurRad="114300" dist="101600" dir="2700000" algn="tl" rotWithShape="0">
                    <a:srgbClr val="000000">
                      <a:alpha val="40000"/>
                    </a:srgbClr>
                  </a:outerShdw>
                </a:effectLst>
                <a:latin typeface="Arial"/>
                <a:ea typeface="+mj-ea"/>
                <a:cs typeface="+mj-cs"/>
              </a:rPr>
              <a:t>научиться оценивать функциональное состояние организма, используя объективные и субъективные показатели здоровья; на основании анализа результатов наблюдений выявить зависимость состояния здоровья от особенностей психосоциальных условий жизни и режима дня.</a:t>
            </a:r>
            <a:endParaRPr lang="ru-RU" i="1" dirty="0">
              <a:solidFill>
                <a:srgbClr val="002060"/>
              </a:solidFill>
            </a:endParaRPr>
          </a:p>
        </p:txBody>
      </p:sp>
      <p:pic>
        <p:nvPicPr>
          <p:cNvPr id="6" name="Picture 5" descr="лого_Л3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4282" y="214290"/>
            <a:ext cx="1439863" cy="98246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2000232" y="119698"/>
            <a:ext cx="6858048" cy="523220"/>
          </a:xfrm>
          <a:prstGeom prst="rect">
            <a:avLst/>
          </a:prstGeom>
        </p:spPr>
        <p:txBody>
          <a:bodyPr wrap="square">
            <a:spAutoFit/>
          </a:bodyPr>
          <a:lstStyle/>
          <a:p>
            <a:r>
              <a:rPr lang="ru-RU" sz="2800" b="1" dirty="0" smtClean="0">
                <a:solidFill>
                  <a:srgbClr val="FF0000"/>
                </a:solidFill>
                <a:effectLst>
                  <a:glow rad="139700">
                    <a:srgbClr val="F9F91B"/>
                  </a:glow>
                  <a:outerShdw blurRad="50800" dist="38100" dir="2700000" algn="tl" rotWithShape="0">
                    <a:prstClr val="black">
                      <a:alpha val="40000"/>
                    </a:prstClr>
                  </a:outerShdw>
                </a:effectLst>
              </a:rPr>
              <a:t>Практическая работа № 1</a:t>
            </a:r>
            <a:endParaRPr lang="ru-RU" sz="2800" dirty="0"/>
          </a:p>
        </p:txBody>
      </p:sp>
      <p:sp>
        <p:nvSpPr>
          <p:cNvPr id="4" name="Прямоугольник 3"/>
          <p:cNvSpPr/>
          <p:nvPr/>
        </p:nvSpPr>
        <p:spPr>
          <a:xfrm>
            <a:off x="1142976" y="642918"/>
            <a:ext cx="7286676" cy="1846659"/>
          </a:xfrm>
          <a:prstGeom prst="rect">
            <a:avLst/>
          </a:prstGeom>
        </p:spPr>
        <p:txBody>
          <a:bodyPr wrap="square">
            <a:spAutoFit/>
          </a:bodyPr>
          <a:lstStyle/>
          <a:p>
            <a:r>
              <a:rPr lang="ru-RU" sz="3200" b="1" dirty="0" smtClean="0">
                <a:ln w="6350">
                  <a:noFill/>
                </a:ln>
                <a:solidFill>
                  <a:srgbClr val="FF0000"/>
                </a:solidFill>
                <a:effectLst>
                  <a:outerShdw blurRad="114300" dist="101600" dir="2700000" algn="tl" rotWithShape="0">
                    <a:srgbClr val="000000">
                      <a:alpha val="40000"/>
                    </a:srgbClr>
                  </a:outerShdw>
                </a:effectLst>
                <a:latin typeface="Arial"/>
                <a:ea typeface="+mj-ea"/>
                <a:cs typeface="+mj-cs"/>
              </a:rPr>
              <a:t>Самооценка психосоциальных условий жизни и режима дня за текущий день</a:t>
            </a:r>
            <a:br>
              <a:rPr lang="ru-RU" sz="3200" b="1" dirty="0" smtClean="0">
                <a:ln w="6350">
                  <a:noFill/>
                </a:ln>
                <a:solidFill>
                  <a:srgbClr val="FF0000"/>
                </a:solidFill>
                <a:effectLst>
                  <a:outerShdw blurRad="114300" dist="101600" dir="2700000" algn="tl" rotWithShape="0">
                    <a:srgbClr val="000000">
                      <a:alpha val="40000"/>
                    </a:srgbClr>
                  </a:outerShdw>
                </a:effectLst>
                <a:latin typeface="Arial"/>
                <a:ea typeface="+mj-ea"/>
                <a:cs typeface="+mj-cs"/>
              </a:rPr>
            </a:br>
            <a:endParaRPr lang="ru-RU" dirty="0"/>
          </a:p>
        </p:txBody>
      </p:sp>
      <p:graphicFrame>
        <p:nvGraphicFramePr>
          <p:cNvPr id="5" name="Диаграмма 4"/>
          <p:cNvGraphicFramePr/>
          <p:nvPr/>
        </p:nvGraphicFramePr>
        <p:xfrm>
          <a:off x="1000100" y="2143116"/>
          <a:ext cx="4179123" cy="27860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Диаграмма 5"/>
          <p:cNvGraphicFramePr/>
          <p:nvPr>
            <p:extLst>
              <p:ext uri="{D42A27DB-BD31-4B8C-83A1-F6EECF244321}">
                <p14:modId xmlns:p14="http://schemas.microsoft.com/office/powerpoint/2010/main" val="55323070"/>
              </p:ext>
            </p:extLst>
          </p:nvPr>
        </p:nvGraphicFramePr>
        <p:xfrm>
          <a:off x="4714876" y="3929066"/>
          <a:ext cx="4012413" cy="2674942"/>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5" descr="лого_Л3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282" y="214290"/>
            <a:ext cx="1439863" cy="982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2000232" y="119698"/>
            <a:ext cx="6858048" cy="523220"/>
          </a:xfrm>
          <a:prstGeom prst="rect">
            <a:avLst/>
          </a:prstGeom>
        </p:spPr>
        <p:txBody>
          <a:bodyPr wrap="square">
            <a:spAutoFit/>
          </a:bodyPr>
          <a:lstStyle/>
          <a:p>
            <a:r>
              <a:rPr lang="ru-RU" sz="2800" b="1" dirty="0" smtClean="0">
                <a:solidFill>
                  <a:srgbClr val="FF0000"/>
                </a:solidFill>
                <a:effectLst>
                  <a:glow rad="139700">
                    <a:srgbClr val="F9F91B"/>
                  </a:glow>
                  <a:outerShdw blurRad="50800" dist="38100" dir="2700000" algn="tl" rotWithShape="0">
                    <a:prstClr val="black">
                      <a:alpha val="40000"/>
                    </a:prstClr>
                  </a:outerShdw>
                </a:effectLst>
              </a:rPr>
              <a:t>Практическая работа № 1</a:t>
            </a:r>
            <a:endParaRPr lang="ru-RU" sz="2800" dirty="0"/>
          </a:p>
        </p:txBody>
      </p:sp>
      <p:sp>
        <p:nvSpPr>
          <p:cNvPr id="4" name="Прямоугольник 3"/>
          <p:cNvSpPr/>
          <p:nvPr/>
        </p:nvSpPr>
        <p:spPr>
          <a:xfrm>
            <a:off x="1142976" y="642918"/>
            <a:ext cx="7286676" cy="1846659"/>
          </a:xfrm>
          <a:prstGeom prst="rect">
            <a:avLst/>
          </a:prstGeom>
        </p:spPr>
        <p:txBody>
          <a:bodyPr wrap="square">
            <a:spAutoFit/>
          </a:bodyPr>
          <a:lstStyle/>
          <a:p>
            <a:r>
              <a:rPr lang="ru-RU" sz="3200" b="1" dirty="0" smtClean="0">
                <a:ln w="6350">
                  <a:noFill/>
                </a:ln>
                <a:solidFill>
                  <a:srgbClr val="FF0000"/>
                </a:solidFill>
                <a:effectLst>
                  <a:outerShdw blurRad="114300" dist="101600" dir="2700000" algn="tl" rotWithShape="0">
                    <a:srgbClr val="000000">
                      <a:alpha val="40000"/>
                    </a:srgbClr>
                  </a:outerShdw>
                </a:effectLst>
                <a:latin typeface="Arial"/>
                <a:ea typeface="+mj-ea"/>
                <a:cs typeface="+mj-cs"/>
              </a:rPr>
              <a:t>Самооценка психосоциальных условий жизни и режима дня за текущий день</a:t>
            </a:r>
            <a:br>
              <a:rPr lang="ru-RU" sz="3200" b="1" dirty="0" smtClean="0">
                <a:ln w="6350">
                  <a:noFill/>
                </a:ln>
                <a:solidFill>
                  <a:srgbClr val="FF0000"/>
                </a:solidFill>
                <a:effectLst>
                  <a:outerShdw blurRad="114300" dist="101600" dir="2700000" algn="tl" rotWithShape="0">
                    <a:srgbClr val="000000">
                      <a:alpha val="40000"/>
                    </a:srgbClr>
                  </a:outerShdw>
                </a:effectLst>
                <a:latin typeface="Arial"/>
                <a:ea typeface="+mj-ea"/>
                <a:cs typeface="+mj-cs"/>
              </a:rPr>
            </a:br>
            <a:endParaRPr lang="ru-RU" dirty="0"/>
          </a:p>
        </p:txBody>
      </p:sp>
      <p:graphicFrame>
        <p:nvGraphicFramePr>
          <p:cNvPr id="6" name="Диаграмма 5"/>
          <p:cNvGraphicFramePr/>
          <p:nvPr>
            <p:extLst>
              <p:ext uri="{D42A27DB-BD31-4B8C-83A1-F6EECF244321}">
                <p14:modId xmlns:p14="http://schemas.microsoft.com/office/powerpoint/2010/main" val="4024775795"/>
              </p:ext>
            </p:extLst>
          </p:nvPr>
        </p:nvGraphicFramePr>
        <p:xfrm>
          <a:off x="4929190" y="3571876"/>
          <a:ext cx="3905256" cy="28575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Диаграмма 4"/>
          <p:cNvGraphicFramePr/>
          <p:nvPr/>
        </p:nvGraphicFramePr>
        <p:xfrm>
          <a:off x="500034" y="2500306"/>
          <a:ext cx="4429157" cy="2714644"/>
        </p:xfrm>
        <a:graphic>
          <a:graphicData uri="http://schemas.openxmlformats.org/drawingml/2006/chart">
            <c:chart xmlns:c="http://schemas.openxmlformats.org/drawingml/2006/chart" xmlns:r="http://schemas.openxmlformats.org/officeDocument/2006/relationships" r:id="rId4"/>
          </a:graphicData>
        </a:graphic>
      </p:graphicFrame>
      <p:pic>
        <p:nvPicPr>
          <p:cNvPr id="8" name="Picture 5" descr="лого_Л3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14282" y="214290"/>
            <a:ext cx="1439863" cy="982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1142976" y="142852"/>
            <a:ext cx="6858048" cy="769441"/>
          </a:xfrm>
          <a:prstGeom prst="rect">
            <a:avLst/>
          </a:prstGeom>
        </p:spPr>
        <p:txBody>
          <a:bodyPr wrap="square">
            <a:spAutoFit/>
          </a:bodyPr>
          <a:lstStyle/>
          <a:p>
            <a:r>
              <a:rPr lang="ru-RU" sz="4400" b="1" dirty="0" smtClean="0">
                <a:solidFill>
                  <a:srgbClr val="FF0000"/>
                </a:solidFill>
                <a:effectLst>
                  <a:glow rad="139700">
                    <a:srgbClr val="F9F91B"/>
                  </a:glow>
                  <a:outerShdw blurRad="50800" dist="38100" dir="2700000" algn="tl" rotWithShape="0">
                    <a:prstClr val="black">
                      <a:alpha val="40000"/>
                    </a:prstClr>
                  </a:outerShdw>
                </a:effectLst>
              </a:rPr>
              <a:t>Практическая работа № 1</a:t>
            </a:r>
            <a:endParaRPr lang="ru-RU" sz="4400" dirty="0"/>
          </a:p>
        </p:txBody>
      </p:sp>
      <p:graphicFrame>
        <p:nvGraphicFramePr>
          <p:cNvPr id="7" name="Диаграмма 6"/>
          <p:cNvGraphicFramePr/>
          <p:nvPr/>
        </p:nvGraphicFramePr>
        <p:xfrm>
          <a:off x="4000496" y="3786190"/>
          <a:ext cx="5143504" cy="30718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Диаграмма 3"/>
          <p:cNvGraphicFramePr/>
          <p:nvPr/>
        </p:nvGraphicFramePr>
        <p:xfrm>
          <a:off x="285720" y="1071546"/>
          <a:ext cx="5572164" cy="321471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1142976" y="142852"/>
            <a:ext cx="6858048" cy="769441"/>
          </a:xfrm>
          <a:prstGeom prst="rect">
            <a:avLst/>
          </a:prstGeom>
        </p:spPr>
        <p:txBody>
          <a:bodyPr wrap="square">
            <a:spAutoFit/>
          </a:bodyPr>
          <a:lstStyle/>
          <a:p>
            <a:r>
              <a:rPr lang="ru-RU" sz="4400" b="1" dirty="0" smtClean="0">
                <a:solidFill>
                  <a:srgbClr val="FF0000"/>
                </a:solidFill>
                <a:effectLst>
                  <a:glow rad="139700">
                    <a:srgbClr val="F9F91B"/>
                  </a:glow>
                  <a:outerShdw blurRad="50800" dist="38100" dir="2700000" algn="tl" rotWithShape="0">
                    <a:prstClr val="black">
                      <a:alpha val="40000"/>
                    </a:prstClr>
                  </a:outerShdw>
                </a:effectLst>
              </a:rPr>
              <a:t>Практическая работа № 1</a:t>
            </a:r>
            <a:endParaRPr lang="ru-RU" sz="4400" dirty="0"/>
          </a:p>
        </p:txBody>
      </p:sp>
      <p:graphicFrame>
        <p:nvGraphicFramePr>
          <p:cNvPr id="4" name="Диаграмма 3"/>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descr="лого_Л3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282" y="214290"/>
            <a:ext cx="1439863" cy="982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1142976" y="142852"/>
            <a:ext cx="6858048" cy="769441"/>
          </a:xfrm>
          <a:prstGeom prst="rect">
            <a:avLst/>
          </a:prstGeom>
        </p:spPr>
        <p:txBody>
          <a:bodyPr wrap="square">
            <a:spAutoFit/>
          </a:bodyPr>
          <a:lstStyle/>
          <a:p>
            <a:r>
              <a:rPr lang="ru-RU" sz="4400" b="1" dirty="0" smtClean="0">
                <a:solidFill>
                  <a:srgbClr val="FF0000"/>
                </a:solidFill>
                <a:effectLst>
                  <a:glow rad="139700">
                    <a:srgbClr val="F9F91B"/>
                  </a:glow>
                  <a:outerShdw blurRad="50800" dist="38100" dir="2700000" algn="tl" rotWithShape="0">
                    <a:prstClr val="black">
                      <a:alpha val="40000"/>
                    </a:prstClr>
                  </a:outerShdw>
                </a:effectLst>
              </a:rPr>
              <a:t>Практическая работа № 1</a:t>
            </a:r>
            <a:endParaRPr lang="ru-RU" sz="4400" dirty="0"/>
          </a:p>
        </p:txBody>
      </p:sp>
      <p:sp>
        <p:nvSpPr>
          <p:cNvPr id="7" name="TextBox 6"/>
          <p:cNvSpPr txBox="1"/>
          <p:nvPr/>
        </p:nvSpPr>
        <p:spPr>
          <a:xfrm>
            <a:off x="2357422" y="1118912"/>
            <a:ext cx="5786478" cy="646331"/>
          </a:xfrm>
          <a:prstGeom prst="rect">
            <a:avLst/>
          </a:prstGeom>
          <a:noFill/>
        </p:spPr>
        <p:txBody>
          <a:bodyPr wrap="square" rtlCol="0">
            <a:spAutoFit/>
          </a:bodyPr>
          <a:lstStyle/>
          <a:p>
            <a:r>
              <a:rPr lang="ru-RU" sz="3600" b="1" dirty="0" smtClean="0">
                <a:solidFill>
                  <a:srgbClr val="FF0000"/>
                </a:solidFill>
              </a:rPr>
              <a:t>Уровень здоровья</a:t>
            </a:r>
            <a:endParaRPr lang="ru-RU" sz="3600" b="1" dirty="0">
              <a:solidFill>
                <a:srgbClr val="FF0000"/>
              </a:solidFill>
            </a:endParaRPr>
          </a:p>
        </p:txBody>
      </p:sp>
      <p:graphicFrame>
        <p:nvGraphicFramePr>
          <p:cNvPr id="6" name="Диаграмма 5"/>
          <p:cNvGraphicFramePr/>
          <p:nvPr>
            <p:extLst>
              <p:ext uri="{D42A27DB-BD31-4B8C-83A1-F6EECF244321}">
                <p14:modId xmlns:p14="http://schemas.microsoft.com/office/powerpoint/2010/main" val="3024621411"/>
              </p:ext>
            </p:extLst>
          </p:nvPr>
        </p:nvGraphicFramePr>
        <p:xfrm>
          <a:off x="1439863" y="2132856"/>
          <a:ext cx="6180137" cy="4136008"/>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5" descr="лого_Л3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282" y="214290"/>
            <a:ext cx="1439863" cy="982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714488"/>
            <a:ext cx="8229600" cy="642934"/>
          </a:xfrm>
        </p:spPr>
        <p:txBody>
          <a:bodyPr>
            <a:normAutofit fontScale="90000"/>
            <a:scene3d>
              <a:camera prst="orthographicFront"/>
              <a:lightRig rig="soft" dir="t">
                <a:rot lat="0" lon="0" rev="16800000"/>
              </a:lightRig>
            </a:scene3d>
            <a:sp3d extrusionH="57150" prstMaterial="softEdge">
              <a:bevelT w="82550" h="38100" prst="coolSlant"/>
            </a:sp3d>
          </a:bodyPr>
          <a:lstStyle/>
          <a:p>
            <a:r>
              <a:rPr lang="ru-RU" dirty="0" smtClean="0"/>
              <a:t/>
            </a:r>
            <a:br>
              <a:rPr lang="ru-RU" dirty="0" smtClean="0"/>
            </a:br>
            <a:r>
              <a:rPr lang="ru-RU" dirty="0" smtClean="0"/>
              <a:t/>
            </a:r>
            <a:br>
              <a:rPr lang="ru-RU" dirty="0" smtClean="0"/>
            </a:br>
            <a:r>
              <a:rPr lang="ru-RU" sz="3100" dirty="0" smtClean="0"/>
              <a:t/>
            </a:r>
            <a:br>
              <a:rPr lang="ru-RU" sz="3100" dirty="0" smtClean="0"/>
            </a:br>
            <a:endParaRPr lang="ru-RU" sz="3100" dirty="0"/>
          </a:p>
        </p:txBody>
      </p:sp>
      <p:sp>
        <p:nvSpPr>
          <p:cNvPr id="4" name="Скругленный прямоугольник 3"/>
          <p:cNvSpPr/>
          <p:nvPr/>
        </p:nvSpPr>
        <p:spPr>
          <a:xfrm>
            <a:off x="500034" y="4643446"/>
            <a:ext cx="3240000" cy="90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1" dirty="0" smtClean="0">
                <a:solidFill>
                  <a:srgbClr val="002060"/>
                </a:solidFill>
              </a:rPr>
              <a:t>Снижение работоспособности</a:t>
            </a:r>
            <a:endParaRPr lang="ru-RU" b="1" i="1" dirty="0">
              <a:solidFill>
                <a:srgbClr val="002060"/>
              </a:solidFill>
            </a:endParaRPr>
          </a:p>
        </p:txBody>
      </p:sp>
      <p:sp>
        <p:nvSpPr>
          <p:cNvPr id="5" name="Скругленный прямоугольник 4"/>
          <p:cNvSpPr/>
          <p:nvPr/>
        </p:nvSpPr>
        <p:spPr>
          <a:xfrm>
            <a:off x="6215074" y="2143116"/>
            <a:ext cx="2376000" cy="270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smtClean="0">
                <a:solidFill>
                  <a:srgbClr val="C00000"/>
                </a:solidFill>
              </a:rPr>
              <a:t>Активизация внимания к здоровому образу жизни студентов</a:t>
            </a:r>
            <a:endParaRPr lang="ru-RU" sz="2400" b="1" i="1" dirty="0">
              <a:solidFill>
                <a:srgbClr val="C00000"/>
              </a:solidFill>
            </a:endParaRPr>
          </a:p>
        </p:txBody>
      </p:sp>
      <p:sp>
        <p:nvSpPr>
          <p:cNvPr id="6" name="Стрелка вправо 5"/>
          <p:cNvSpPr/>
          <p:nvPr/>
        </p:nvSpPr>
        <p:spPr>
          <a:xfrm>
            <a:off x="4500562" y="2643182"/>
            <a:ext cx="1260000" cy="1476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кругленный прямоугольник 6"/>
          <p:cNvSpPr/>
          <p:nvPr/>
        </p:nvSpPr>
        <p:spPr>
          <a:xfrm>
            <a:off x="500034" y="3000372"/>
            <a:ext cx="3240000" cy="90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1" dirty="0" smtClean="0">
                <a:solidFill>
                  <a:srgbClr val="002060"/>
                </a:solidFill>
              </a:rPr>
              <a:t>Рост заболеваемости в процессе профессиональной подготовки</a:t>
            </a:r>
            <a:endParaRPr lang="ru-RU" b="1" i="1" dirty="0">
              <a:solidFill>
                <a:srgbClr val="002060"/>
              </a:solidFill>
            </a:endParaRPr>
          </a:p>
        </p:txBody>
      </p:sp>
      <p:sp>
        <p:nvSpPr>
          <p:cNvPr id="8" name="Скругленный прямоугольник 7"/>
          <p:cNvSpPr/>
          <p:nvPr/>
        </p:nvSpPr>
        <p:spPr>
          <a:xfrm>
            <a:off x="500034" y="1285860"/>
            <a:ext cx="3240000" cy="90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1" dirty="0" smtClean="0">
                <a:solidFill>
                  <a:srgbClr val="002060"/>
                </a:solidFill>
              </a:rPr>
              <a:t>Ухудшение здоровья специалистов, выпускаемых высшей и средней школой</a:t>
            </a:r>
            <a:endParaRPr lang="ru-RU" b="1" i="1" dirty="0">
              <a:solidFill>
                <a:srgbClr val="002060"/>
              </a:solidFill>
            </a:endParaRPr>
          </a:p>
        </p:txBody>
      </p:sp>
      <p:pic>
        <p:nvPicPr>
          <p:cNvPr id="10" name="Picture 5" descr="лого_Л3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4282" y="260648"/>
            <a:ext cx="1439863" cy="982462"/>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0000"/>
                </a:solidFill>
              </a:rPr>
              <a:t>Особенности психосоциальных условий жизни</a:t>
            </a:r>
            <a:endParaRPr lang="ru-RU" dirty="0">
              <a:solidFill>
                <a:srgbClr val="FF0000"/>
              </a:solidFill>
            </a:endParaRPr>
          </a:p>
        </p:txBody>
      </p:sp>
      <p:graphicFrame>
        <p:nvGraphicFramePr>
          <p:cNvPr id="3" name="Диаграмма 2"/>
          <p:cNvGraphicFramePr/>
          <p:nvPr/>
        </p:nvGraphicFramePr>
        <p:xfrm>
          <a:off x="642909" y="1397000"/>
          <a:ext cx="4356793" cy="23891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Диаграмма 4"/>
          <p:cNvGraphicFramePr/>
          <p:nvPr>
            <p:extLst>
              <p:ext uri="{D42A27DB-BD31-4B8C-83A1-F6EECF244321}">
                <p14:modId xmlns:p14="http://schemas.microsoft.com/office/powerpoint/2010/main" val="1574339985"/>
              </p:ext>
            </p:extLst>
          </p:nvPr>
        </p:nvGraphicFramePr>
        <p:xfrm>
          <a:off x="642910" y="3929066"/>
          <a:ext cx="4357717" cy="28139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Диаграмма 5"/>
          <p:cNvGraphicFramePr/>
          <p:nvPr>
            <p:extLst>
              <p:ext uri="{D42A27DB-BD31-4B8C-83A1-F6EECF244321}">
                <p14:modId xmlns:p14="http://schemas.microsoft.com/office/powerpoint/2010/main" val="2270328540"/>
              </p:ext>
            </p:extLst>
          </p:nvPr>
        </p:nvGraphicFramePr>
        <p:xfrm>
          <a:off x="5024430" y="2571744"/>
          <a:ext cx="4119570" cy="288925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1142976" y="142852"/>
            <a:ext cx="6858048" cy="769441"/>
          </a:xfrm>
          <a:prstGeom prst="rect">
            <a:avLst/>
          </a:prstGeom>
        </p:spPr>
        <p:txBody>
          <a:bodyPr wrap="square">
            <a:spAutoFit/>
          </a:bodyPr>
          <a:lstStyle/>
          <a:p>
            <a:r>
              <a:rPr lang="ru-RU" sz="4400" b="1" dirty="0" smtClean="0">
                <a:solidFill>
                  <a:srgbClr val="FF0000"/>
                </a:solidFill>
                <a:effectLst>
                  <a:glow rad="139700">
                    <a:srgbClr val="F9F91B"/>
                  </a:glow>
                  <a:outerShdw blurRad="50800" dist="38100" dir="2700000" algn="tl" rotWithShape="0">
                    <a:prstClr val="black">
                      <a:alpha val="40000"/>
                    </a:prstClr>
                  </a:outerShdw>
                </a:effectLst>
              </a:rPr>
              <a:t>Практическая работа № 1</a:t>
            </a:r>
            <a:endParaRPr lang="ru-RU" sz="4400" dirty="0"/>
          </a:p>
        </p:txBody>
      </p:sp>
      <p:sp>
        <p:nvSpPr>
          <p:cNvPr id="4" name="Заголовок 1"/>
          <p:cNvSpPr txBox="1">
            <a:spLocks/>
          </p:cNvSpPr>
          <p:nvPr/>
        </p:nvSpPr>
        <p:spPr>
          <a:xfrm>
            <a:off x="457200" y="714364"/>
            <a:ext cx="8229600" cy="1143000"/>
          </a:xfrm>
          <a:prstGeom prst="rect">
            <a:avLst/>
          </a:prstGeom>
        </p:spPr>
        <p:txBody>
          <a:bodyPr vert="horz" anchor="ctr">
            <a:normAutofit fontScale="90000" lnSpcReduction="10000"/>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100" b="1" i="0" u="none" strike="noStrike" kern="1200" cap="none" spc="0" normalizeH="0" baseline="0" noProof="0" dirty="0" smtClean="0">
                <a:ln w="6350">
                  <a:noFill/>
                </a:ln>
                <a:solidFill>
                  <a:srgbClr val="FF0000"/>
                </a:solidFill>
                <a:effectLst>
                  <a:outerShdw blurRad="114300" dist="101600" dir="2700000" algn="tl" rotWithShape="0">
                    <a:srgbClr val="000000">
                      <a:alpha val="40000"/>
                    </a:srgbClr>
                  </a:outerShdw>
                </a:effectLst>
                <a:uLnTx/>
                <a:uFillTx/>
                <a:latin typeface="+mj-lt"/>
                <a:ea typeface="+mj-ea"/>
                <a:cs typeface="+mj-cs"/>
              </a:rPr>
              <a:t>Особенности психосоциальных условий жизни</a:t>
            </a:r>
            <a:endParaRPr kumimoji="0" lang="ru-RU" sz="4100" b="1" i="0" u="none" strike="noStrike" kern="1200" cap="none" spc="0" normalizeH="0" baseline="0" noProof="0" dirty="0">
              <a:ln w="6350">
                <a:noFill/>
              </a:ln>
              <a:solidFill>
                <a:srgbClr val="FF0000"/>
              </a:solidFill>
              <a:effectLst>
                <a:outerShdw blurRad="114300" dist="101600" dir="2700000" algn="tl" rotWithShape="0">
                  <a:srgbClr val="000000">
                    <a:alpha val="40000"/>
                  </a:srgbClr>
                </a:outerShdw>
              </a:effectLst>
              <a:uLnTx/>
              <a:uFillTx/>
              <a:latin typeface="+mj-lt"/>
              <a:ea typeface="+mj-ea"/>
              <a:cs typeface="+mj-cs"/>
            </a:endParaRPr>
          </a:p>
        </p:txBody>
      </p:sp>
      <p:sp>
        <p:nvSpPr>
          <p:cNvPr id="5" name="TextBox 4"/>
          <p:cNvSpPr txBox="1"/>
          <p:nvPr/>
        </p:nvSpPr>
        <p:spPr>
          <a:xfrm>
            <a:off x="571472" y="2571744"/>
            <a:ext cx="2428892" cy="461665"/>
          </a:xfrm>
          <a:prstGeom prst="rect">
            <a:avLst/>
          </a:prstGeom>
          <a:noFill/>
        </p:spPr>
        <p:txBody>
          <a:bodyPr wrap="square" rtlCol="0">
            <a:spAutoFit/>
          </a:bodyPr>
          <a:lstStyle/>
          <a:p>
            <a:r>
              <a:rPr lang="ru-RU" sz="2400" dirty="0" smtClean="0">
                <a:solidFill>
                  <a:srgbClr val="FF0000"/>
                </a:solidFill>
                <a:latin typeface="Arial" pitchFamily="34" charset="0"/>
                <a:cs typeface="Arial" pitchFamily="34" charset="0"/>
              </a:rPr>
              <a:t>Выводы:</a:t>
            </a:r>
            <a:endParaRPr lang="ru-RU" sz="2400" dirty="0">
              <a:solidFill>
                <a:srgbClr val="FF0000"/>
              </a:solidFill>
              <a:latin typeface="Arial" pitchFamily="34" charset="0"/>
              <a:cs typeface="Arial" pitchFamily="34" charset="0"/>
            </a:endParaRPr>
          </a:p>
        </p:txBody>
      </p:sp>
      <p:graphicFrame>
        <p:nvGraphicFramePr>
          <p:cNvPr id="7" name="Диаграмма 6"/>
          <p:cNvGraphicFramePr/>
          <p:nvPr/>
        </p:nvGraphicFramePr>
        <p:xfrm>
          <a:off x="2143108" y="2143116"/>
          <a:ext cx="5905520" cy="4103702"/>
        </p:xfrm>
        <a:graphic>
          <a:graphicData uri="http://schemas.openxmlformats.org/drawingml/2006/chart">
            <c:chart xmlns:c="http://schemas.openxmlformats.org/drawingml/2006/chart" xmlns:r="http://schemas.openxmlformats.org/officeDocument/2006/relationships" r:id="rId2"/>
          </a:graphicData>
        </a:graphic>
      </p:graphicFrame>
      <p:pic>
        <p:nvPicPr>
          <p:cNvPr id="9" name="Picture 5" descr="лого_Л3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46055" y="4941168"/>
            <a:ext cx="1439863" cy="982462"/>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Диаграмма 24"/>
          <p:cNvGraphicFramePr/>
          <p:nvPr>
            <p:extLst>
              <p:ext uri="{D42A27DB-BD31-4B8C-83A1-F6EECF244321}">
                <p14:modId xmlns:p14="http://schemas.microsoft.com/office/powerpoint/2010/main" val="3480260791"/>
              </p:ext>
            </p:extLst>
          </p:nvPr>
        </p:nvGraphicFramePr>
        <p:xfrm>
          <a:off x="2129712" y="1228511"/>
          <a:ext cx="7000924" cy="5128345"/>
        </p:xfrm>
        <a:graphic>
          <a:graphicData uri="http://schemas.openxmlformats.org/drawingml/2006/chart">
            <c:chart xmlns:c="http://schemas.openxmlformats.org/drawingml/2006/chart" xmlns:r="http://schemas.openxmlformats.org/officeDocument/2006/relationships" r:id="rId2"/>
          </a:graphicData>
        </a:graphic>
      </p:graphicFrame>
      <p:sp>
        <p:nvSpPr>
          <p:cNvPr id="2" name="Заголовок 1"/>
          <p:cNvSpPr>
            <a:spLocks noGrp="1"/>
          </p:cNvSpPr>
          <p:nvPr>
            <p:ph type="title"/>
          </p:nvPr>
        </p:nvSpPr>
        <p:spPr>
          <a:xfrm>
            <a:off x="428596" y="0"/>
            <a:ext cx="8229600" cy="1143000"/>
          </a:xfrm>
        </p:spPr>
        <p:txBody>
          <a:bodyPr>
            <a:normAutofit fontScale="90000"/>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1142976" y="142852"/>
            <a:ext cx="6858048" cy="769441"/>
          </a:xfrm>
          <a:prstGeom prst="rect">
            <a:avLst/>
          </a:prstGeom>
        </p:spPr>
        <p:txBody>
          <a:bodyPr wrap="square">
            <a:spAutoFit/>
          </a:bodyPr>
          <a:lstStyle/>
          <a:p>
            <a:r>
              <a:rPr lang="ru-RU" sz="4400" b="1" dirty="0" smtClean="0">
                <a:solidFill>
                  <a:srgbClr val="FF0000"/>
                </a:solidFill>
                <a:effectLst>
                  <a:glow rad="139700">
                    <a:srgbClr val="F9F91B"/>
                  </a:glow>
                  <a:outerShdw blurRad="50800" dist="38100" dir="2700000" algn="tl" rotWithShape="0">
                    <a:prstClr val="black">
                      <a:alpha val="40000"/>
                    </a:prstClr>
                  </a:outerShdw>
                </a:effectLst>
              </a:rPr>
              <a:t>Практическая работа № 1</a:t>
            </a:r>
            <a:endParaRPr lang="ru-RU" sz="4400" dirty="0"/>
          </a:p>
        </p:txBody>
      </p:sp>
      <p:sp>
        <p:nvSpPr>
          <p:cNvPr id="11" name="TextBox 10"/>
          <p:cNvSpPr txBox="1"/>
          <p:nvPr/>
        </p:nvSpPr>
        <p:spPr>
          <a:xfrm>
            <a:off x="3428992" y="2130974"/>
            <a:ext cx="5572164" cy="369332"/>
          </a:xfrm>
          <a:prstGeom prst="rect">
            <a:avLst/>
          </a:prstGeom>
          <a:noFill/>
        </p:spPr>
        <p:txBody>
          <a:bodyPr wrap="square" rtlCol="0">
            <a:spAutoFit/>
          </a:bodyPr>
          <a:lstStyle/>
          <a:p>
            <a:r>
              <a:rPr lang="ru-RU" dirty="0" smtClean="0">
                <a:solidFill>
                  <a:schemeClr val="bg1"/>
                </a:solidFill>
              </a:rPr>
              <a:t>Более 8 часов 75%            менее 8 часов 25%</a:t>
            </a:r>
            <a:endParaRPr lang="ru-RU" dirty="0">
              <a:solidFill>
                <a:schemeClr val="bg1"/>
              </a:solidFill>
            </a:endParaRPr>
          </a:p>
        </p:txBody>
      </p:sp>
      <p:sp>
        <p:nvSpPr>
          <p:cNvPr id="13" name="TextBox 12"/>
          <p:cNvSpPr txBox="1"/>
          <p:nvPr/>
        </p:nvSpPr>
        <p:spPr>
          <a:xfrm>
            <a:off x="3332583" y="3000372"/>
            <a:ext cx="4811317" cy="369332"/>
          </a:xfrm>
          <a:prstGeom prst="rect">
            <a:avLst/>
          </a:prstGeom>
          <a:noFill/>
        </p:spPr>
        <p:txBody>
          <a:bodyPr wrap="none" rtlCol="0">
            <a:spAutoFit/>
          </a:bodyPr>
          <a:lstStyle/>
          <a:p>
            <a:r>
              <a:rPr lang="ru-RU" dirty="0" smtClean="0">
                <a:solidFill>
                  <a:schemeClr val="bg1"/>
                </a:solidFill>
              </a:rPr>
              <a:t>Выполнялась   16%           Не выполнялась 84%</a:t>
            </a:r>
            <a:endParaRPr lang="ru-RU" dirty="0">
              <a:solidFill>
                <a:schemeClr val="bg1"/>
              </a:solidFill>
            </a:endParaRPr>
          </a:p>
        </p:txBody>
      </p:sp>
      <p:sp>
        <p:nvSpPr>
          <p:cNvPr id="14" name="TextBox 13"/>
          <p:cNvSpPr txBox="1"/>
          <p:nvPr/>
        </p:nvSpPr>
        <p:spPr>
          <a:xfrm>
            <a:off x="3571868" y="3929066"/>
            <a:ext cx="5357850" cy="369332"/>
          </a:xfrm>
          <a:prstGeom prst="rect">
            <a:avLst/>
          </a:prstGeom>
          <a:noFill/>
        </p:spPr>
        <p:txBody>
          <a:bodyPr wrap="square" rtlCol="0">
            <a:spAutoFit/>
          </a:bodyPr>
          <a:lstStyle/>
          <a:p>
            <a:r>
              <a:rPr lang="ru-RU" dirty="0" smtClean="0">
                <a:solidFill>
                  <a:schemeClr val="bg1"/>
                </a:solidFill>
              </a:rPr>
              <a:t>Имели место 82%          Не имели  место 18%</a:t>
            </a:r>
            <a:endParaRPr lang="ru-RU" dirty="0">
              <a:solidFill>
                <a:schemeClr val="bg1"/>
              </a:solidFill>
            </a:endParaRPr>
          </a:p>
        </p:txBody>
      </p:sp>
      <p:sp>
        <p:nvSpPr>
          <p:cNvPr id="15" name="TextBox 14"/>
          <p:cNvSpPr txBox="1"/>
          <p:nvPr/>
        </p:nvSpPr>
        <p:spPr>
          <a:xfrm>
            <a:off x="3500430" y="4845618"/>
            <a:ext cx="5214975" cy="369332"/>
          </a:xfrm>
          <a:prstGeom prst="rect">
            <a:avLst/>
          </a:prstGeom>
          <a:noFill/>
        </p:spPr>
        <p:txBody>
          <a:bodyPr wrap="square" rtlCol="0">
            <a:spAutoFit/>
          </a:bodyPr>
          <a:lstStyle/>
          <a:p>
            <a:r>
              <a:rPr lang="ru-RU" dirty="0" smtClean="0">
                <a:solidFill>
                  <a:schemeClr val="bg1"/>
                </a:solidFill>
              </a:rPr>
              <a:t>Более 2 </a:t>
            </a:r>
            <a:r>
              <a:rPr lang="ru-RU" smtClean="0">
                <a:solidFill>
                  <a:schemeClr val="bg1"/>
                </a:solidFill>
              </a:rPr>
              <a:t>часов                    </a:t>
            </a:r>
            <a:r>
              <a:rPr lang="ru-RU" dirty="0" smtClean="0">
                <a:solidFill>
                  <a:schemeClr val="bg1"/>
                </a:solidFill>
              </a:rPr>
              <a:t>Менее 2 часов</a:t>
            </a:r>
            <a:endParaRPr lang="ru-RU" dirty="0">
              <a:solidFill>
                <a:schemeClr val="bg1"/>
              </a:solidFill>
            </a:endParaRPr>
          </a:p>
        </p:txBody>
      </p:sp>
      <p:sp>
        <p:nvSpPr>
          <p:cNvPr id="17" name="TextBox 16"/>
          <p:cNvSpPr txBox="1"/>
          <p:nvPr/>
        </p:nvSpPr>
        <p:spPr>
          <a:xfrm>
            <a:off x="3571868" y="5786454"/>
            <a:ext cx="6143668" cy="369332"/>
          </a:xfrm>
          <a:prstGeom prst="rect">
            <a:avLst/>
          </a:prstGeom>
          <a:noFill/>
        </p:spPr>
        <p:txBody>
          <a:bodyPr wrap="square" rtlCol="0">
            <a:spAutoFit/>
          </a:bodyPr>
          <a:lstStyle/>
          <a:p>
            <a:r>
              <a:rPr lang="ru-RU" dirty="0" smtClean="0">
                <a:solidFill>
                  <a:schemeClr val="bg1"/>
                </a:solidFill>
              </a:rPr>
              <a:t>Выполнялись  43%              Не выполнялись 57%</a:t>
            </a:r>
            <a:endParaRPr lang="ru-RU" dirty="0">
              <a:solidFill>
                <a:schemeClr val="bg1"/>
              </a:solidFill>
            </a:endParaRPr>
          </a:p>
        </p:txBody>
      </p:sp>
      <p:sp>
        <p:nvSpPr>
          <p:cNvPr id="18" name="TextBox 17"/>
          <p:cNvSpPr txBox="1"/>
          <p:nvPr/>
        </p:nvSpPr>
        <p:spPr>
          <a:xfrm>
            <a:off x="214282" y="2071678"/>
            <a:ext cx="2913426" cy="400110"/>
          </a:xfrm>
          <a:prstGeom prst="rect">
            <a:avLst/>
          </a:prstGeom>
          <a:noFill/>
        </p:spPr>
        <p:txBody>
          <a:bodyPr wrap="none" rtlCol="0">
            <a:spAutoFit/>
          </a:bodyPr>
          <a:lstStyle/>
          <a:p>
            <a:r>
              <a:rPr lang="ru-RU" sz="2000" dirty="0" smtClean="0">
                <a:solidFill>
                  <a:schemeClr val="bg1"/>
                </a:solidFill>
              </a:rPr>
              <a:t>Продолжительность  сон</a:t>
            </a:r>
            <a:endParaRPr lang="ru-RU" sz="2000" dirty="0">
              <a:solidFill>
                <a:schemeClr val="bg1"/>
              </a:solidFill>
            </a:endParaRPr>
          </a:p>
        </p:txBody>
      </p:sp>
      <p:sp>
        <p:nvSpPr>
          <p:cNvPr id="19" name="TextBox 18"/>
          <p:cNvSpPr txBox="1"/>
          <p:nvPr/>
        </p:nvSpPr>
        <p:spPr>
          <a:xfrm>
            <a:off x="214282" y="2886014"/>
            <a:ext cx="2153988" cy="400110"/>
          </a:xfrm>
          <a:prstGeom prst="rect">
            <a:avLst/>
          </a:prstGeom>
          <a:noFill/>
        </p:spPr>
        <p:txBody>
          <a:bodyPr wrap="none" rtlCol="0">
            <a:spAutoFit/>
          </a:bodyPr>
          <a:lstStyle/>
          <a:p>
            <a:r>
              <a:rPr lang="ru-RU" sz="2000" dirty="0" smtClean="0">
                <a:solidFill>
                  <a:schemeClr val="bg1"/>
                </a:solidFill>
              </a:rPr>
              <a:t>Утренняя зарядка</a:t>
            </a:r>
            <a:endParaRPr lang="ru-RU" sz="2000" dirty="0">
              <a:solidFill>
                <a:schemeClr val="bg1"/>
              </a:solidFill>
            </a:endParaRPr>
          </a:p>
        </p:txBody>
      </p:sp>
      <p:sp>
        <p:nvSpPr>
          <p:cNvPr id="20" name="TextBox 19"/>
          <p:cNvSpPr txBox="1"/>
          <p:nvPr/>
        </p:nvSpPr>
        <p:spPr>
          <a:xfrm>
            <a:off x="214282" y="3792684"/>
            <a:ext cx="2857520" cy="707886"/>
          </a:xfrm>
          <a:prstGeom prst="rect">
            <a:avLst/>
          </a:prstGeom>
          <a:noFill/>
        </p:spPr>
        <p:txBody>
          <a:bodyPr wrap="square" rtlCol="0">
            <a:spAutoFit/>
          </a:bodyPr>
          <a:lstStyle/>
          <a:p>
            <a:r>
              <a:rPr lang="ru-RU" sz="2000" dirty="0" smtClean="0">
                <a:solidFill>
                  <a:schemeClr val="bg1"/>
                </a:solidFill>
              </a:rPr>
              <a:t>Прогулки на свежем воздухе</a:t>
            </a:r>
            <a:endParaRPr lang="ru-RU" sz="2000" dirty="0">
              <a:solidFill>
                <a:schemeClr val="bg1"/>
              </a:solidFill>
            </a:endParaRPr>
          </a:p>
        </p:txBody>
      </p:sp>
      <p:sp>
        <p:nvSpPr>
          <p:cNvPr id="21" name="TextBox 20"/>
          <p:cNvSpPr txBox="1"/>
          <p:nvPr/>
        </p:nvSpPr>
        <p:spPr>
          <a:xfrm>
            <a:off x="225998" y="4786322"/>
            <a:ext cx="2631490" cy="707886"/>
          </a:xfrm>
          <a:prstGeom prst="rect">
            <a:avLst/>
          </a:prstGeom>
          <a:noFill/>
        </p:spPr>
        <p:txBody>
          <a:bodyPr wrap="none" rtlCol="0">
            <a:spAutoFit/>
          </a:bodyPr>
          <a:lstStyle/>
          <a:p>
            <a:r>
              <a:rPr lang="ru-RU" sz="2000" dirty="0" smtClean="0">
                <a:solidFill>
                  <a:schemeClr val="bg1"/>
                </a:solidFill>
              </a:rPr>
              <a:t>Время потраченное на</a:t>
            </a:r>
          </a:p>
          <a:p>
            <a:r>
              <a:rPr lang="en-US" sz="2000" dirty="0" smtClean="0">
                <a:solidFill>
                  <a:schemeClr val="bg1"/>
                </a:solidFill>
              </a:rPr>
              <a:t>TV  </a:t>
            </a:r>
            <a:r>
              <a:rPr lang="ru-RU" sz="2000" dirty="0" smtClean="0">
                <a:solidFill>
                  <a:schemeClr val="bg1"/>
                </a:solidFill>
              </a:rPr>
              <a:t>и   Интернет</a:t>
            </a:r>
            <a:endParaRPr lang="ru-RU" sz="2000" dirty="0">
              <a:solidFill>
                <a:schemeClr val="bg1"/>
              </a:solidFill>
            </a:endParaRPr>
          </a:p>
        </p:txBody>
      </p:sp>
      <p:sp>
        <p:nvSpPr>
          <p:cNvPr id="22" name="TextBox 21"/>
          <p:cNvSpPr txBox="1"/>
          <p:nvPr/>
        </p:nvSpPr>
        <p:spPr>
          <a:xfrm>
            <a:off x="285720" y="5814972"/>
            <a:ext cx="2143087" cy="400110"/>
          </a:xfrm>
          <a:prstGeom prst="rect">
            <a:avLst/>
          </a:prstGeom>
          <a:noFill/>
        </p:spPr>
        <p:txBody>
          <a:bodyPr wrap="none" rtlCol="0">
            <a:spAutoFit/>
          </a:bodyPr>
          <a:lstStyle/>
          <a:p>
            <a:r>
              <a:rPr lang="ru-RU" sz="2000" dirty="0" smtClean="0">
                <a:solidFill>
                  <a:schemeClr val="bg1"/>
                </a:solidFill>
              </a:rPr>
              <a:t>Занятия   спортом</a:t>
            </a:r>
            <a:endParaRPr lang="ru-RU" sz="2000" dirty="0">
              <a:solidFill>
                <a:schemeClr val="bg1"/>
              </a:solidFill>
            </a:endParaRPr>
          </a:p>
        </p:txBody>
      </p:sp>
      <p:sp>
        <p:nvSpPr>
          <p:cNvPr id="23" name="Заголовок 1"/>
          <p:cNvSpPr txBox="1">
            <a:spLocks/>
          </p:cNvSpPr>
          <p:nvPr/>
        </p:nvSpPr>
        <p:spPr>
          <a:xfrm>
            <a:off x="428596" y="571480"/>
            <a:ext cx="8229600" cy="1143000"/>
          </a:xfrm>
          <a:prstGeom prst="rect">
            <a:avLst/>
          </a:prstGeom>
        </p:spPr>
        <p:txBody>
          <a:bodyPr vert="horz" anchor="ctr">
            <a:normAutofit fontScale="97500"/>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100" b="1" i="0" u="none" strike="noStrike" kern="1200" cap="none" spc="0" normalizeH="0" baseline="0" noProof="0" dirty="0" smtClean="0">
                <a:ln w="6350">
                  <a:noFill/>
                </a:ln>
                <a:solidFill>
                  <a:srgbClr val="FF0000"/>
                </a:solidFill>
                <a:effectLst>
                  <a:outerShdw blurRad="114300" dist="101600" dir="2700000" algn="tl" rotWithShape="0">
                    <a:srgbClr val="000000">
                      <a:alpha val="40000"/>
                    </a:srgbClr>
                  </a:outerShdw>
                </a:effectLst>
                <a:uLnTx/>
                <a:uFillTx/>
                <a:latin typeface="+mj-lt"/>
                <a:ea typeface="+mj-ea"/>
                <a:cs typeface="+mj-cs"/>
              </a:rPr>
              <a:t>Особенности режима дня</a:t>
            </a:r>
            <a:endParaRPr kumimoji="0" lang="ru-RU" sz="4100" b="1" i="0" u="none" strike="noStrike" kern="1200" cap="none" spc="0" normalizeH="0" baseline="0" noProof="0" dirty="0">
              <a:ln w="6350">
                <a:noFill/>
              </a:ln>
              <a:solidFill>
                <a:srgbClr val="FF0000"/>
              </a:solidFill>
              <a:effectLst>
                <a:outerShdw blurRad="114300" dist="101600" dir="2700000" algn="tl" rotWithShape="0">
                  <a:srgbClr val="000000">
                    <a:alpha val="40000"/>
                  </a:srgbClr>
                </a:outerShdw>
              </a:effectLst>
              <a:uLnTx/>
              <a:uFillTx/>
              <a:latin typeface="+mj-lt"/>
              <a:ea typeface="+mj-ea"/>
              <a:cs typeface="+mj-cs"/>
            </a:endParaRPr>
          </a:p>
        </p:txBody>
      </p:sp>
    </p:spTree>
    <p:extLst>
      <p:ext uri="{BB962C8B-B14F-4D97-AF65-F5344CB8AC3E}">
        <p14:creationId xmlns:p14="http://schemas.microsoft.com/office/powerpoint/2010/main" val="29470536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1142976" y="142852"/>
            <a:ext cx="6858048" cy="769441"/>
          </a:xfrm>
          <a:prstGeom prst="rect">
            <a:avLst/>
          </a:prstGeom>
        </p:spPr>
        <p:txBody>
          <a:bodyPr wrap="square">
            <a:spAutoFit/>
          </a:bodyPr>
          <a:lstStyle/>
          <a:p>
            <a:r>
              <a:rPr lang="ru-RU" sz="4400" b="1" dirty="0" smtClean="0">
                <a:solidFill>
                  <a:srgbClr val="FF0000"/>
                </a:solidFill>
                <a:effectLst>
                  <a:glow rad="139700">
                    <a:srgbClr val="F9F91B"/>
                  </a:glow>
                  <a:outerShdw blurRad="50800" dist="38100" dir="2700000" algn="tl" rotWithShape="0">
                    <a:prstClr val="black">
                      <a:alpha val="40000"/>
                    </a:prstClr>
                  </a:outerShdw>
                </a:effectLst>
              </a:rPr>
              <a:t>Практическая работа № 1</a:t>
            </a:r>
            <a:endParaRPr lang="ru-RU" sz="4400" dirty="0"/>
          </a:p>
        </p:txBody>
      </p:sp>
      <p:sp>
        <p:nvSpPr>
          <p:cNvPr id="4" name="Заголовок 1"/>
          <p:cNvSpPr txBox="1">
            <a:spLocks/>
          </p:cNvSpPr>
          <p:nvPr/>
        </p:nvSpPr>
        <p:spPr>
          <a:xfrm>
            <a:off x="428596" y="571480"/>
            <a:ext cx="8229600" cy="1143000"/>
          </a:xfrm>
          <a:prstGeom prst="rect">
            <a:avLst/>
          </a:prstGeom>
        </p:spPr>
        <p:txBody>
          <a:bodyPr vert="horz" anchor="ctr">
            <a:normAutofit fontScale="97500"/>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100" b="1" i="0" u="none" strike="noStrike" kern="1200" cap="none" spc="0" normalizeH="0" baseline="0" noProof="0" dirty="0" smtClean="0">
                <a:ln w="6350">
                  <a:noFill/>
                </a:ln>
                <a:solidFill>
                  <a:srgbClr val="FF0000"/>
                </a:solidFill>
                <a:effectLst>
                  <a:outerShdw blurRad="114300" dist="101600" dir="2700000" algn="tl" rotWithShape="0">
                    <a:srgbClr val="000000">
                      <a:alpha val="40000"/>
                    </a:srgbClr>
                  </a:outerShdw>
                </a:effectLst>
                <a:uLnTx/>
                <a:uFillTx/>
                <a:latin typeface="+mj-lt"/>
                <a:ea typeface="+mj-ea"/>
                <a:cs typeface="+mj-cs"/>
              </a:rPr>
              <a:t>Особенности режима дня</a:t>
            </a:r>
            <a:endParaRPr kumimoji="0" lang="ru-RU" sz="4100" b="1" i="0" u="none" strike="noStrike" kern="1200" cap="none" spc="0" normalizeH="0" baseline="0" noProof="0" dirty="0">
              <a:ln w="6350">
                <a:noFill/>
              </a:ln>
              <a:solidFill>
                <a:srgbClr val="FF0000"/>
              </a:solidFill>
              <a:effectLst>
                <a:outerShdw blurRad="114300" dist="101600" dir="2700000" algn="tl" rotWithShape="0">
                  <a:srgbClr val="000000">
                    <a:alpha val="40000"/>
                  </a:srgbClr>
                </a:outerShdw>
              </a:effectLst>
              <a:uLnTx/>
              <a:uFillTx/>
              <a:latin typeface="+mj-lt"/>
              <a:ea typeface="+mj-ea"/>
              <a:cs typeface="+mj-cs"/>
            </a:endParaRPr>
          </a:p>
        </p:txBody>
      </p:sp>
      <p:graphicFrame>
        <p:nvGraphicFramePr>
          <p:cNvPr id="7" name="Объект 4"/>
          <p:cNvGraphicFramePr>
            <a:graphicFrameLocks noChangeAspect="1"/>
          </p:cNvGraphicFramePr>
          <p:nvPr>
            <p:extLst>
              <p:ext uri="{D42A27DB-BD31-4B8C-83A1-F6EECF244321}">
                <p14:modId xmlns:p14="http://schemas.microsoft.com/office/powerpoint/2010/main" val="3000289364"/>
              </p:ext>
            </p:extLst>
          </p:nvPr>
        </p:nvGraphicFramePr>
        <p:xfrm>
          <a:off x="1118908" y="1844824"/>
          <a:ext cx="6848976" cy="4535737"/>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5" descr="лого_Л3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282" y="214290"/>
            <a:ext cx="1439863" cy="982462"/>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1142976" y="142852"/>
            <a:ext cx="6858048" cy="769441"/>
          </a:xfrm>
          <a:prstGeom prst="rect">
            <a:avLst/>
          </a:prstGeom>
        </p:spPr>
        <p:txBody>
          <a:bodyPr wrap="square">
            <a:spAutoFit/>
          </a:bodyPr>
          <a:lstStyle/>
          <a:p>
            <a:r>
              <a:rPr lang="ru-RU" sz="4400" b="1" dirty="0" smtClean="0">
                <a:solidFill>
                  <a:srgbClr val="FF0000"/>
                </a:solidFill>
                <a:effectLst>
                  <a:glow rad="139700">
                    <a:srgbClr val="F9F91B"/>
                  </a:glow>
                  <a:outerShdw blurRad="50800" dist="38100" dir="2700000" algn="tl" rotWithShape="0">
                    <a:prstClr val="black">
                      <a:alpha val="40000"/>
                    </a:prstClr>
                  </a:outerShdw>
                </a:effectLst>
              </a:rPr>
              <a:t>Практическая работа № 1</a:t>
            </a:r>
            <a:endParaRPr lang="ru-RU" sz="4400" dirty="0"/>
          </a:p>
        </p:txBody>
      </p:sp>
      <p:graphicFrame>
        <p:nvGraphicFramePr>
          <p:cNvPr id="5" name="Диаграмма 4"/>
          <p:cNvGraphicFramePr/>
          <p:nvPr>
            <p:extLst>
              <p:ext uri="{D42A27DB-BD31-4B8C-83A1-F6EECF244321}">
                <p14:modId xmlns:p14="http://schemas.microsoft.com/office/powerpoint/2010/main" val="405129032"/>
              </p:ext>
            </p:extLst>
          </p:nvPr>
        </p:nvGraphicFramePr>
        <p:xfrm>
          <a:off x="827584" y="1397000"/>
          <a:ext cx="7272808" cy="491232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descr="лого_Л3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282" y="214290"/>
            <a:ext cx="1439863" cy="982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1142976" y="142852"/>
            <a:ext cx="6858048" cy="769441"/>
          </a:xfrm>
          <a:prstGeom prst="rect">
            <a:avLst/>
          </a:prstGeom>
        </p:spPr>
        <p:txBody>
          <a:bodyPr wrap="square">
            <a:spAutoFit/>
          </a:bodyPr>
          <a:lstStyle/>
          <a:p>
            <a:r>
              <a:rPr lang="ru-RU" sz="4400" b="1" dirty="0" smtClean="0">
                <a:solidFill>
                  <a:srgbClr val="FF0000"/>
                </a:solidFill>
                <a:effectLst>
                  <a:glow rad="139700">
                    <a:srgbClr val="F9F91B"/>
                  </a:glow>
                  <a:outerShdw blurRad="50800" dist="38100" dir="2700000" algn="tl" rotWithShape="0">
                    <a:prstClr val="black">
                      <a:alpha val="40000"/>
                    </a:prstClr>
                  </a:outerShdw>
                </a:effectLst>
              </a:rPr>
              <a:t>Практическая работа № 1</a:t>
            </a:r>
            <a:endParaRPr lang="ru-RU" sz="4400" dirty="0"/>
          </a:p>
        </p:txBody>
      </p:sp>
      <p:graphicFrame>
        <p:nvGraphicFramePr>
          <p:cNvPr id="6" name="Диаграмма 5"/>
          <p:cNvGraphicFramePr/>
          <p:nvPr>
            <p:extLst>
              <p:ext uri="{D42A27DB-BD31-4B8C-83A1-F6EECF244321}">
                <p14:modId xmlns:p14="http://schemas.microsoft.com/office/powerpoint/2010/main" val="212898783"/>
              </p:ext>
            </p:extLst>
          </p:nvPr>
        </p:nvGraphicFramePr>
        <p:xfrm>
          <a:off x="395536" y="1196752"/>
          <a:ext cx="8136904" cy="5184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40460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лого_Л3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4282" y="214290"/>
            <a:ext cx="1439863" cy="982462"/>
          </a:xfrm>
          <a:prstGeom prst="rect">
            <a:avLst/>
          </a:prstGeom>
          <a:noFill/>
          <a:ln w="9525">
            <a:noFill/>
            <a:miter lim="800000"/>
            <a:headEnd/>
            <a:tailEnd/>
          </a:ln>
        </p:spPr>
      </p:pic>
      <p:sp>
        <p:nvSpPr>
          <p:cNvPr id="2" name="Заголовок 1"/>
          <p:cNvSpPr>
            <a:spLocks noGrp="1"/>
          </p:cNvSpPr>
          <p:nvPr>
            <p:ph type="title"/>
          </p:nvPr>
        </p:nvSpPr>
        <p:spPr>
          <a:xfrm>
            <a:off x="428596" y="0"/>
            <a:ext cx="8229600" cy="1143000"/>
          </a:xfrm>
        </p:spPr>
        <p:txBody>
          <a:bodyPr>
            <a:normAutofit fontScale="90000"/>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1142976" y="142852"/>
            <a:ext cx="6858048" cy="769441"/>
          </a:xfrm>
          <a:prstGeom prst="rect">
            <a:avLst/>
          </a:prstGeom>
        </p:spPr>
        <p:txBody>
          <a:bodyPr wrap="square">
            <a:spAutoFit/>
          </a:bodyPr>
          <a:lstStyle/>
          <a:p>
            <a:r>
              <a:rPr lang="ru-RU" sz="4400" b="1" dirty="0" smtClean="0">
                <a:solidFill>
                  <a:srgbClr val="FF0000"/>
                </a:solidFill>
                <a:effectLst>
                  <a:glow rad="139700">
                    <a:srgbClr val="F9F91B"/>
                  </a:glow>
                  <a:outerShdw blurRad="50800" dist="38100" dir="2700000" algn="tl" rotWithShape="0">
                    <a:prstClr val="black">
                      <a:alpha val="40000"/>
                    </a:prstClr>
                  </a:outerShdw>
                </a:effectLst>
              </a:rPr>
              <a:t>Практическая работа № 2</a:t>
            </a:r>
            <a:endParaRPr lang="ru-RU" sz="4400" dirty="0"/>
          </a:p>
        </p:txBody>
      </p:sp>
      <p:sp>
        <p:nvSpPr>
          <p:cNvPr id="4" name="Прямоугольник 3"/>
          <p:cNvSpPr/>
          <p:nvPr/>
        </p:nvSpPr>
        <p:spPr>
          <a:xfrm>
            <a:off x="1285852" y="928670"/>
            <a:ext cx="6840000" cy="4216539"/>
          </a:xfrm>
          <a:prstGeom prst="rect">
            <a:avLst/>
          </a:prstGeom>
        </p:spPr>
        <p:txBody>
          <a:bodyPr>
            <a:spAutoFit/>
          </a:bodyPr>
          <a:lstStyle/>
          <a:p>
            <a:r>
              <a:rPr lang="ru-RU" sz="3600" b="1" dirty="0" smtClean="0">
                <a:solidFill>
                  <a:srgbClr val="FF0000"/>
                </a:solidFill>
              </a:rPr>
              <a:t>«Определение влияния образа жизни на состояние здоровья»</a:t>
            </a:r>
            <a:br>
              <a:rPr lang="ru-RU" sz="3600" b="1" dirty="0" smtClean="0">
                <a:solidFill>
                  <a:srgbClr val="FF0000"/>
                </a:solidFill>
              </a:rPr>
            </a:br>
            <a:r>
              <a:rPr lang="ru-RU" sz="3200" b="1" dirty="0" smtClean="0">
                <a:solidFill>
                  <a:srgbClr val="FF0000"/>
                </a:solidFill>
              </a:rPr>
              <a:t> </a:t>
            </a:r>
            <a:r>
              <a:rPr lang="ru-RU" sz="3200" b="1" dirty="0" smtClean="0"/>
              <a:t/>
            </a:r>
            <a:br>
              <a:rPr lang="ru-RU" sz="3200" b="1" dirty="0" smtClean="0"/>
            </a:br>
            <a:r>
              <a:rPr lang="ru-RU" sz="3200" b="1" dirty="0" smtClean="0">
                <a:solidFill>
                  <a:srgbClr val="FF0000"/>
                </a:solidFill>
              </a:rPr>
              <a:t>Цель:</a:t>
            </a:r>
            <a:r>
              <a:rPr lang="ru-RU" sz="3200" b="1" dirty="0" smtClean="0"/>
              <a:t> </a:t>
            </a:r>
            <a:r>
              <a:rPr lang="ru-RU" sz="3200" b="1" i="1" dirty="0" smtClean="0">
                <a:solidFill>
                  <a:srgbClr val="002060"/>
                </a:solidFill>
              </a:rPr>
              <a:t>провести самоанализ образа жизни и оценить его влияние на состояние здоровья.</a:t>
            </a:r>
            <a:r>
              <a:rPr lang="ru-RU" sz="3200" b="1" dirty="0" smtClean="0">
                <a:solidFill>
                  <a:schemeClr val="bg1"/>
                </a:solidFill>
              </a:rPr>
              <a:t/>
            </a:r>
            <a:br>
              <a:rPr lang="ru-RU" sz="3200" b="1" dirty="0" smtClean="0">
                <a:solidFill>
                  <a:schemeClr val="bg1"/>
                </a:solidFill>
              </a:rPr>
            </a:br>
            <a:endParaRPr lang="ru-RU" sz="32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лого_Л3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4282" y="214290"/>
            <a:ext cx="1439863" cy="982462"/>
          </a:xfrm>
          <a:prstGeom prst="rect">
            <a:avLst/>
          </a:prstGeom>
          <a:noFill/>
          <a:ln w="9525">
            <a:noFill/>
            <a:miter lim="800000"/>
            <a:headEnd/>
            <a:tailEnd/>
          </a:ln>
        </p:spPr>
      </p:pic>
      <p:sp>
        <p:nvSpPr>
          <p:cNvPr id="2" name="Заголовок 1"/>
          <p:cNvSpPr>
            <a:spLocks noGrp="1"/>
          </p:cNvSpPr>
          <p:nvPr>
            <p:ph type="title"/>
          </p:nvPr>
        </p:nvSpPr>
        <p:spPr>
          <a:xfrm>
            <a:off x="285720" y="0"/>
            <a:ext cx="8229600" cy="1143000"/>
          </a:xfrm>
        </p:spPr>
        <p:txBody>
          <a:bodyPr>
            <a:normAutofit/>
          </a:bodyPr>
          <a:lstStyle/>
          <a:p>
            <a:r>
              <a:rPr lang="ru-RU" dirty="0" smtClean="0">
                <a:solidFill>
                  <a:srgbClr val="FF0000"/>
                </a:solidFill>
              </a:rPr>
              <a:t>Особенности питания</a:t>
            </a:r>
            <a:endParaRPr lang="ru-RU" dirty="0">
              <a:solidFill>
                <a:srgbClr val="FF0000"/>
              </a:solidFill>
            </a:endParaRPr>
          </a:p>
        </p:txBody>
      </p:sp>
      <p:graphicFrame>
        <p:nvGraphicFramePr>
          <p:cNvPr id="4" name="Диаграмма 3"/>
          <p:cNvGraphicFramePr/>
          <p:nvPr>
            <p:extLst>
              <p:ext uri="{D42A27DB-BD31-4B8C-83A1-F6EECF244321}">
                <p14:modId xmlns:p14="http://schemas.microsoft.com/office/powerpoint/2010/main" val="3449815898"/>
              </p:ext>
            </p:extLst>
          </p:nvPr>
        </p:nvGraphicFramePr>
        <p:xfrm>
          <a:off x="467544" y="1216720"/>
          <a:ext cx="6912768" cy="502004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229600" cy="1143000"/>
          </a:xfrm>
        </p:spPr>
        <p:txBody>
          <a:bodyPr/>
          <a:lstStyle/>
          <a:p>
            <a:r>
              <a:rPr lang="ru-RU" dirty="0" smtClean="0">
                <a:solidFill>
                  <a:srgbClr val="FF0000"/>
                </a:solidFill>
              </a:rPr>
              <a:t>Физическая активность</a:t>
            </a:r>
            <a:endParaRPr lang="ru-RU" dirty="0">
              <a:solidFill>
                <a:srgbClr val="FF0000"/>
              </a:solidFill>
            </a:endParaRPr>
          </a:p>
        </p:txBody>
      </p:sp>
      <p:graphicFrame>
        <p:nvGraphicFramePr>
          <p:cNvPr id="3" name="Диаграмма 2"/>
          <p:cNvGraphicFramePr/>
          <p:nvPr>
            <p:extLst>
              <p:ext uri="{D42A27DB-BD31-4B8C-83A1-F6EECF244321}">
                <p14:modId xmlns:p14="http://schemas.microsoft.com/office/powerpoint/2010/main" val="1737114392"/>
              </p:ext>
            </p:extLst>
          </p:nvPr>
        </p:nvGraphicFramePr>
        <p:xfrm>
          <a:off x="285720" y="500042"/>
          <a:ext cx="7814672" cy="400907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4" descr="%CB%E5%F2%ED%E8%E9%20%EB%E0%E3%E5%F0%FC%20034"/>
          <p:cNvPicPr>
            <a:picLocks noChangeAspect="1" noChangeArrowheads="1"/>
          </p:cNvPicPr>
          <p:nvPr/>
        </p:nvPicPr>
        <p:blipFill>
          <a:blip r:embed="rId3"/>
          <a:srcRect/>
          <a:stretch>
            <a:fillRect/>
          </a:stretch>
        </p:blipFill>
        <p:spPr bwMode="auto">
          <a:xfrm>
            <a:off x="5286380" y="3714752"/>
            <a:ext cx="3392487" cy="2835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lstStyle/>
          <a:p>
            <a:r>
              <a:rPr lang="ru-RU" dirty="0" smtClean="0">
                <a:solidFill>
                  <a:srgbClr val="FF0000"/>
                </a:solidFill>
              </a:rPr>
              <a:t>Закаливание</a:t>
            </a:r>
            <a:endParaRPr lang="ru-RU" dirty="0">
              <a:solidFill>
                <a:srgbClr val="FF0000"/>
              </a:solidFill>
            </a:endParaRPr>
          </a:p>
        </p:txBody>
      </p:sp>
      <p:graphicFrame>
        <p:nvGraphicFramePr>
          <p:cNvPr id="3" name="Диаграмма 2"/>
          <p:cNvGraphicFramePr/>
          <p:nvPr>
            <p:extLst>
              <p:ext uri="{D42A27DB-BD31-4B8C-83A1-F6EECF244321}">
                <p14:modId xmlns:p14="http://schemas.microsoft.com/office/powerpoint/2010/main" val="2988453070"/>
              </p:ext>
            </p:extLst>
          </p:nvPr>
        </p:nvGraphicFramePr>
        <p:xfrm>
          <a:off x="24825" y="1052736"/>
          <a:ext cx="8676456" cy="4564066"/>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4" descr="J0316857"/>
          <p:cNvPicPr>
            <a:picLocks noChangeAspect="1" noChangeArrowheads="1"/>
          </p:cNvPicPr>
          <p:nvPr/>
        </p:nvPicPr>
        <p:blipFill>
          <a:blip r:embed="rId3"/>
          <a:srcRect/>
          <a:stretch>
            <a:fillRect/>
          </a:stretch>
        </p:blipFill>
        <p:spPr bwMode="auto">
          <a:xfrm>
            <a:off x="5224314" y="4365104"/>
            <a:ext cx="3919686" cy="2340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800" dirty="0" smtClean="0">
                <a:solidFill>
                  <a:srgbClr val="FF0000"/>
                </a:solidFill>
              </a:rPr>
              <a:t>ВВЕДЕНИЕ</a:t>
            </a:r>
            <a:r>
              <a:rPr lang="ru-RU" sz="2400" dirty="0" smtClean="0">
                <a:solidFill>
                  <a:srgbClr val="FF0000"/>
                </a:solidFill>
              </a:rPr>
              <a:t/>
            </a:r>
            <a:br>
              <a:rPr lang="ru-RU" sz="2400" dirty="0" smtClean="0">
                <a:solidFill>
                  <a:srgbClr val="FF0000"/>
                </a:solidFill>
              </a:rPr>
            </a:br>
            <a:r>
              <a:rPr lang="ru-RU" sz="2400" dirty="0" smtClean="0">
                <a:solidFill>
                  <a:srgbClr val="FF0000"/>
                </a:solidFill>
              </a:rPr>
              <a:t> </a:t>
            </a:r>
            <a:br>
              <a:rPr lang="ru-RU" sz="2400" dirty="0" smtClean="0">
                <a:solidFill>
                  <a:srgbClr val="FF0000"/>
                </a:solidFill>
              </a:rPr>
            </a:br>
            <a:r>
              <a:rPr lang="ru-RU" sz="2400" i="1" dirty="0" smtClean="0">
                <a:solidFill>
                  <a:srgbClr val="002060"/>
                </a:solidFill>
                <a:effectLst>
                  <a:outerShdw blurRad="38100" dist="38100" dir="2700000" algn="tl">
                    <a:srgbClr val="000000">
                      <a:alpha val="43137"/>
                    </a:srgbClr>
                  </a:outerShdw>
                </a:effectLst>
              </a:rPr>
              <a:t>Как ни странно, в наш информационный век студенты обладают достаточно скудными знаниями о возможностях своего организма, способах поддержания здоровья (чаще всего под здоровым образом жизни они понимают только отсутствие вредных привычек). Это одна из главных причин поведения учащихся, не соответствующего принципам здорового образа жизни, а значит, причина низкого уровня их здоровья. Поэтому для </a:t>
            </a:r>
            <a:br>
              <a:rPr lang="ru-RU" sz="2400" i="1" dirty="0" smtClean="0">
                <a:solidFill>
                  <a:srgbClr val="002060"/>
                </a:solidFill>
                <a:effectLst>
                  <a:outerShdw blurRad="38100" dist="38100" dir="2700000" algn="tl">
                    <a:srgbClr val="000000">
                      <a:alpha val="43137"/>
                    </a:srgbClr>
                  </a:outerShdw>
                </a:effectLst>
              </a:rPr>
            </a:br>
            <a:r>
              <a:rPr lang="ru-RU" sz="2400" i="1" dirty="0" smtClean="0">
                <a:solidFill>
                  <a:srgbClr val="002060"/>
                </a:solidFill>
                <a:effectLst>
                  <a:outerShdw blurRad="38100" dist="38100" dir="2700000" algn="tl">
                    <a:srgbClr val="000000">
                      <a:alpha val="43137"/>
                    </a:srgbClr>
                  </a:outerShdw>
                </a:effectLst>
              </a:rPr>
              <a:t>оздоровления общества важно сформировать у учащихся </a:t>
            </a:r>
            <a:r>
              <a:rPr lang="ru-RU" sz="2400" i="1" dirty="0" err="1" smtClean="0">
                <a:solidFill>
                  <a:srgbClr val="002060"/>
                </a:solidFill>
                <a:effectLst>
                  <a:outerShdw blurRad="38100" dist="38100" dir="2700000" algn="tl">
                    <a:srgbClr val="000000">
                      <a:alpha val="43137"/>
                    </a:srgbClr>
                  </a:outerShdw>
                </a:effectLst>
              </a:rPr>
              <a:t>валеологическую</a:t>
            </a:r>
            <a:r>
              <a:rPr lang="ru-RU" sz="2400" i="1" dirty="0" smtClean="0">
                <a:solidFill>
                  <a:srgbClr val="002060"/>
                </a:solidFill>
                <a:effectLst>
                  <a:outerShdw blurRad="38100" dist="38100" dir="2700000" algn="tl">
                    <a:srgbClr val="000000">
                      <a:alpha val="43137"/>
                    </a:srgbClr>
                  </a:outerShdw>
                </a:effectLst>
              </a:rPr>
              <a:t> грамотность, ценностное отношение к своему и чужому здоровью.</a:t>
            </a:r>
            <a:r>
              <a:rPr lang="ru-RU" sz="2400" i="1" dirty="0" smtClean="0">
                <a:solidFill>
                  <a:srgbClr val="002060"/>
                </a:solidFill>
                <a:effectLst>
                  <a:outerShdw blurRad="38100" dist="38100" dir="2700000" algn="tl" rotWithShape="0">
                    <a:srgbClr val="000000">
                      <a:alpha val="43137"/>
                    </a:srgbClr>
                  </a:outerShdw>
                </a:effectLst>
              </a:rPr>
              <a:t/>
            </a:r>
            <a:br>
              <a:rPr lang="ru-RU" sz="2400" i="1" dirty="0" smtClean="0">
                <a:solidFill>
                  <a:srgbClr val="002060"/>
                </a:solidFill>
                <a:effectLst>
                  <a:outerShdw blurRad="38100" dist="38100" dir="2700000" algn="tl" rotWithShape="0">
                    <a:srgbClr val="000000">
                      <a:alpha val="43137"/>
                    </a:srgbClr>
                  </a:outerShdw>
                </a:effectLst>
              </a:rPr>
            </a:br>
            <a:r>
              <a:rPr lang="ru-RU" sz="2400" i="1" dirty="0" smtClean="0">
                <a:solidFill>
                  <a:srgbClr val="002060"/>
                </a:solidFill>
                <a:effectLst>
                  <a:outerShdw blurRad="38100" dist="38100" dir="2700000" algn="tl" rotWithShape="0">
                    <a:srgbClr val="000000">
                      <a:alpha val="43137"/>
                    </a:srgbClr>
                  </a:outerShdw>
                </a:effectLst>
              </a:rPr>
              <a:t> </a:t>
            </a:r>
            <a:r>
              <a:rPr lang="ru-RU" sz="2400" i="1" dirty="0" smtClean="0">
                <a:solidFill>
                  <a:srgbClr val="002060"/>
                </a:solidFill>
              </a:rPr>
              <a:t/>
            </a:r>
            <a:br>
              <a:rPr lang="ru-RU" sz="2400" i="1" dirty="0" smtClean="0">
                <a:solidFill>
                  <a:srgbClr val="002060"/>
                </a:solidFill>
              </a:rPr>
            </a:br>
            <a:endParaRPr lang="ru-RU" sz="2400" i="1" dirty="0">
              <a:solidFill>
                <a:srgbClr val="002060"/>
              </a:solidFill>
            </a:endParaRPr>
          </a:p>
        </p:txBody>
      </p:sp>
      <p:pic>
        <p:nvPicPr>
          <p:cNvPr id="3" name="Picture 5" descr="лого_Л3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00034" y="285728"/>
            <a:ext cx="1439863" cy="9830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50"/>
            <a:ext cx="8229600" cy="1143000"/>
          </a:xfrm>
        </p:spPr>
        <p:txBody>
          <a:bodyPr>
            <a:normAutofit fontScale="90000"/>
          </a:bodyPr>
          <a:lstStyle/>
          <a:p>
            <a:r>
              <a:rPr lang="ru-RU" dirty="0" smtClean="0">
                <a:solidFill>
                  <a:srgbClr val="FF0000"/>
                </a:solidFill>
              </a:rPr>
              <a:t>Особенности соблюдения режима дня, правил труда и отдыха</a:t>
            </a:r>
            <a:endParaRPr lang="ru-RU" dirty="0">
              <a:solidFill>
                <a:srgbClr val="FF0000"/>
              </a:solidFill>
            </a:endParaRPr>
          </a:p>
        </p:txBody>
      </p:sp>
      <p:graphicFrame>
        <p:nvGraphicFramePr>
          <p:cNvPr id="3" name="Диаграмма 2"/>
          <p:cNvGraphicFramePr/>
          <p:nvPr>
            <p:extLst>
              <p:ext uri="{D42A27DB-BD31-4B8C-83A1-F6EECF244321}">
                <p14:modId xmlns:p14="http://schemas.microsoft.com/office/powerpoint/2010/main" val="909953537"/>
              </p:ext>
            </p:extLst>
          </p:nvPr>
        </p:nvGraphicFramePr>
        <p:xfrm>
          <a:off x="611560" y="198884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0000"/>
                </a:solidFill>
              </a:rPr>
              <a:t>Особенности эмоционального состояния</a:t>
            </a:r>
            <a:endParaRPr lang="ru-RU" dirty="0">
              <a:solidFill>
                <a:srgbClr val="FF0000"/>
              </a:solidFill>
            </a:endParaRPr>
          </a:p>
        </p:txBody>
      </p:sp>
      <p:graphicFrame>
        <p:nvGraphicFramePr>
          <p:cNvPr id="3" name="Диаграмма 2"/>
          <p:cNvGraphicFramePr/>
          <p:nvPr>
            <p:extLst>
              <p:ext uri="{D42A27DB-BD31-4B8C-83A1-F6EECF244321}">
                <p14:modId xmlns:p14="http://schemas.microsoft.com/office/powerpoint/2010/main" val="48508505"/>
              </p:ext>
            </p:extLst>
          </p:nvPr>
        </p:nvGraphicFramePr>
        <p:xfrm>
          <a:off x="539552" y="1628800"/>
          <a:ext cx="6096000" cy="4064000"/>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5" descr="лого_Л3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282" y="214290"/>
            <a:ext cx="1439863" cy="982462"/>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p:nvPr>
            <p:extLst>
              <p:ext uri="{D42A27DB-BD31-4B8C-83A1-F6EECF244321}">
                <p14:modId xmlns:p14="http://schemas.microsoft.com/office/powerpoint/2010/main" val="1281640541"/>
              </p:ext>
            </p:extLst>
          </p:nvPr>
        </p:nvGraphicFramePr>
        <p:xfrm>
          <a:off x="1142976" y="1772816"/>
          <a:ext cx="6858048"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2" name="Заголовок 1"/>
          <p:cNvSpPr>
            <a:spLocks noGrp="1"/>
          </p:cNvSpPr>
          <p:nvPr>
            <p:ph type="title"/>
          </p:nvPr>
        </p:nvSpPr>
        <p:spPr>
          <a:xfrm>
            <a:off x="428596" y="0"/>
            <a:ext cx="8229600" cy="1143000"/>
          </a:xfrm>
        </p:spPr>
        <p:txBody>
          <a:bodyPr>
            <a:normAutofit fontScale="90000"/>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1142976" y="142852"/>
            <a:ext cx="6858048" cy="1200329"/>
          </a:xfrm>
          <a:prstGeom prst="rect">
            <a:avLst/>
          </a:prstGeom>
        </p:spPr>
        <p:txBody>
          <a:bodyPr wrap="square">
            <a:spAutoFit/>
          </a:bodyPr>
          <a:lstStyle/>
          <a:p>
            <a:r>
              <a:rPr lang="ru-RU" sz="3600" b="1" dirty="0" smtClean="0">
                <a:solidFill>
                  <a:srgbClr val="FF0000"/>
                </a:solidFill>
                <a:effectLst>
                  <a:glow rad="139700">
                    <a:srgbClr val="F9F91B"/>
                  </a:glow>
                  <a:outerShdw blurRad="50800" dist="38100" dir="2700000" algn="tl" rotWithShape="0">
                    <a:prstClr val="black">
                      <a:alpha val="40000"/>
                    </a:prstClr>
                  </a:outerShdw>
                </a:effectLst>
              </a:rPr>
              <a:t>Вредные привычки всегда ведут к утрате здоровья</a:t>
            </a:r>
            <a:endParaRPr lang="ru-RU" sz="36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p:nvPr>
            <p:extLst>
              <p:ext uri="{D42A27DB-BD31-4B8C-83A1-F6EECF244321}">
                <p14:modId xmlns:p14="http://schemas.microsoft.com/office/powerpoint/2010/main" val="2980956654"/>
              </p:ext>
            </p:extLst>
          </p:nvPr>
        </p:nvGraphicFramePr>
        <p:xfrm>
          <a:off x="1475656" y="1484784"/>
          <a:ext cx="6792416" cy="5128344"/>
        </p:xfrm>
        <a:graphic>
          <a:graphicData uri="http://schemas.openxmlformats.org/drawingml/2006/chart">
            <c:chart xmlns:c="http://schemas.openxmlformats.org/drawingml/2006/chart" xmlns:r="http://schemas.openxmlformats.org/officeDocument/2006/relationships" r:id="rId2"/>
          </a:graphicData>
        </a:graphic>
      </p:graphicFrame>
      <p:sp>
        <p:nvSpPr>
          <p:cNvPr id="2" name="Заголовок 1"/>
          <p:cNvSpPr>
            <a:spLocks noGrp="1"/>
          </p:cNvSpPr>
          <p:nvPr>
            <p:ph type="title"/>
          </p:nvPr>
        </p:nvSpPr>
        <p:spPr>
          <a:xfrm>
            <a:off x="428596" y="0"/>
            <a:ext cx="8229600" cy="1143000"/>
          </a:xfrm>
        </p:spPr>
        <p:txBody>
          <a:bodyPr>
            <a:normAutofit fontScale="90000"/>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1142976" y="142852"/>
            <a:ext cx="6858048" cy="769441"/>
          </a:xfrm>
          <a:prstGeom prst="rect">
            <a:avLst/>
          </a:prstGeom>
        </p:spPr>
        <p:txBody>
          <a:bodyPr wrap="square">
            <a:spAutoFit/>
          </a:bodyPr>
          <a:lstStyle/>
          <a:p>
            <a:r>
              <a:rPr lang="ru-RU" sz="4400" b="1" dirty="0" smtClean="0">
                <a:solidFill>
                  <a:srgbClr val="FF0000"/>
                </a:solidFill>
                <a:effectLst>
                  <a:glow rad="139700">
                    <a:srgbClr val="F9F91B"/>
                  </a:glow>
                  <a:outerShdw blurRad="50800" dist="38100" dir="2700000" algn="tl" rotWithShape="0">
                    <a:prstClr val="black">
                      <a:alpha val="40000"/>
                    </a:prstClr>
                  </a:outerShdw>
                </a:effectLst>
              </a:rPr>
              <a:t>Практическая работа № 2</a:t>
            </a:r>
            <a:endParaRPr lang="ru-RU" sz="44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1274019"/>
            <a:ext cx="202406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142976" y="499319"/>
            <a:ext cx="6858048" cy="769441"/>
          </a:xfrm>
          <a:prstGeom prst="rect">
            <a:avLst/>
          </a:prstGeom>
        </p:spPr>
        <p:txBody>
          <a:bodyPr wrap="square">
            <a:spAutoFit/>
          </a:bodyPr>
          <a:lstStyle/>
          <a:p>
            <a:r>
              <a:rPr lang="ru-RU" sz="4400" b="1" dirty="0" smtClean="0">
                <a:solidFill>
                  <a:srgbClr val="FF0000"/>
                </a:solidFill>
                <a:effectLst>
                  <a:glow rad="139700">
                    <a:srgbClr val="F9F91B"/>
                  </a:glow>
                  <a:outerShdw blurRad="50800" dist="38100" dir="2700000" algn="tl" rotWithShape="0">
                    <a:prstClr val="black">
                      <a:alpha val="40000"/>
                    </a:prstClr>
                  </a:outerShdw>
                </a:effectLst>
              </a:rPr>
              <a:t>Результаты  исследования</a:t>
            </a:r>
            <a:endParaRPr lang="ru-RU" sz="4400" dirty="0"/>
          </a:p>
        </p:txBody>
      </p:sp>
      <p:sp>
        <p:nvSpPr>
          <p:cNvPr id="4" name="TextBox 3"/>
          <p:cNvSpPr txBox="1"/>
          <p:nvPr/>
        </p:nvSpPr>
        <p:spPr>
          <a:xfrm>
            <a:off x="1142976" y="1700808"/>
            <a:ext cx="7245448" cy="3046988"/>
          </a:xfrm>
          <a:prstGeom prst="rect">
            <a:avLst/>
          </a:prstGeom>
          <a:noFill/>
        </p:spPr>
        <p:txBody>
          <a:bodyPr wrap="square" rtlCol="0">
            <a:spAutoFit/>
          </a:bodyPr>
          <a:lstStyle/>
          <a:p>
            <a:r>
              <a:rPr lang="ru-RU" sz="3200" b="1" i="1" dirty="0" smtClean="0">
                <a:solidFill>
                  <a:srgbClr val="FF0000"/>
                </a:solidFill>
                <a:effectLst>
                  <a:outerShdw blurRad="38100" dist="38100" dir="2700000" algn="tl">
                    <a:srgbClr val="000000">
                      <a:alpha val="43137"/>
                    </a:srgbClr>
                  </a:outerShdw>
                </a:effectLst>
              </a:rPr>
              <a:t>Так как у 70% студентов средний и низкий уровень здоровья, а 54% ведут образ жизни направленный на разрушение здоровья, считаем необходимым усилить пропаганду здорового образа жизни</a:t>
            </a:r>
            <a:endParaRPr lang="ru-RU" sz="3200" b="1" i="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0678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28604"/>
            <a:ext cx="8229600" cy="5929354"/>
          </a:xfrm>
        </p:spPr>
        <p:txBody>
          <a:bodyPr>
            <a:normAutofit/>
            <a:scene3d>
              <a:camera prst="orthographicFront"/>
              <a:lightRig rig="soft" dir="t">
                <a:rot lat="0" lon="0" rev="16800000"/>
              </a:lightRig>
            </a:scene3d>
            <a:sp3d extrusionH="57150" prstMaterial="softEdge">
              <a:bevelT w="82550" h="38100" prst="coolSlant"/>
            </a:sp3d>
          </a:bodyPr>
          <a:lstStyle/>
          <a:p>
            <a:r>
              <a:rPr lang="ru-RU" dirty="0" smtClean="0"/>
              <a:t/>
            </a:r>
            <a:br>
              <a:rPr lang="ru-RU" dirty="0" smtClean="0"/>
            </a:br>
            <a:r>
              <a:rPr lang="ru-RU" dirty="0" smtClean="0"/>
              <a:t/>
            </a:r>
            <a:br>
              <a:rPr lang="ru-RU" dirty="0" smtClean="0"/>
            </a:br>
            <a:r>
              <a:rPr lang="ru-RU" sz="3100" dirty="0" smtClean="0"/>
              <a:t/>
            </a:r>
            <a:br>
              <a:rPr lang="ru-RU" sz="3100" dirty="0" smtClean="0"/>
            </a:br>
            <a:endParaRPr lang="ru-RU" sz="3100" dirty="0"/>
          </a:p>
        </p:txBody>
      </p:sp>
      <p:sp>
        <p:nvSpPr>
          <p:cNvPr id="4" name="TextBox 3"/>
          <p:cNvSpPr txBox="1"/>
          <p:nvPr/>
        </p:nvSpPr>
        <p:spPr>
          <a:xfrm>
            <a:off x="214282" y="642918"/>
            <a:ext cx="8643998" cy="1015663"/>
          </a:xfrm>
          <a:prstGeom prst="rect">
            <a:avLst/>
          </a:prstGeom>
          <a:noFill/>
        </p:spPr>
        <p:txBody>
          <a:bodyPr wrap="square" rtlCol="0">
            <a:spAutoFit/>
            <a:scene3d>
              <a:camera prst="orthographicFront"/>
              <a:lightRig rig="threePt" dir="t"/>
            </a:scene3d>
            <a:sp3d extrusionH="57150">
              <a:bevelT w="38100" h="38100"/>
            </a:sp3d>
          </a:bodyPr>
          <a:lstStyle/>
          <a:p>
            <a:pPr algn="ctr"/>
            <a:r>
              <a:rPr lang="ru-RU" sz="6000" b="1" dirty="0" smtClean="0">
                <a:solidFill>
                  <a:srgbClr val="FF0000"/>
                </a:solidFill>
                <a:effectLst>
                  <a:glow rad="139700">
                    <a:srgbClr val="F9F91B"/>
                  </a:glow>
                  <a:outerShdw blurRad="50800" dist="38100" dir="2700000" algn="tl" rotWithShape="0">
                    <a:prstClr val="black">
                      <a:alpha val="40000"/>
                    </a:prstClr>
                  </a:outerShdw>
                </a:effectLst>
                <a:latin typeface="+mj-lt"/>
              </a:rPr>
              <a:t>Проблема</a:t>
            </a:r>
            <a:endParaRPr lang="ru-RU" sz="6000" b="1" dirty="0">
              <a:solidFill>
                <a:srgbClr val="FF0000"/>
              </a:solidFill>
              <a:effectLst>
                <a:glow rad="139700">
                  <a:srgbClr val="F9F91B"/>
                </a:glow>
                <a:outerShdw blurRad="50800" dist="38100" dir="2700000" algn="tl" rotWithShape="0">
                  <a:prstClr val="black">
                    <a:alpha val="40000"/>
                  </a:prstClr>
                </a:outerShdw>
              </a:effectLst>
              <a:latin typeface="+mj-lt"/>
            </a:endParaRPr>
          </a:p>
        </p:txBody>
      </p:sp>
      <p:sp>
        <p:nvSpPr>
          <p:cNvPr id="6" name="Скругленный прямоугольник 5"/>
          <p:cNvSpPr/>
          <p:nvPr/>
        </p:nvSpPr>
        <p:spPr>
          <a:xfrm>
            <a:off x="857224" y="2071678"/>
            <a:ext cx="7308000" cy="2520000"/>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4400" b="1" i="1" dirty="0" smtClean="0">
                <a:solidFill>
                  <a:srgbClr val="002060"/>
                </a:solidFill>
              </a:rPr>
              <a:t>Как влияет образ жизни студента на его здоровье?</a:t>
            </a:r>
            <a:endParaRPr lang="ru-RU" sz="4400" b="1" i="1" dirty="0">
              <a:solidFill>
                <a:srgbClr val="002060"/>
              </a:solidFill>
            </a:endParaRPr>
          </a:p>
        </p:txBody>
      </p:sp>
      <p:pic>
        <p:nvPicPr>
          <p:cNvPr id="7" name="Picture 5" descr="лого_Л3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4282" y="214290"/>
            <a:ext cx="1439863" cy="98246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28604"/>
            <a:ext cx="8229600" cy="5929354"/>
          </a:xfrm>
        </p:spPr>
        <p:txBody>
          <a:bodyPr>
            <a:normAutofit/>
            <a:scene3d>
              <a:camera prst="orthographicFront"/>
              <a:lightRig rig="soft" dir="t">
                <a:rot lat="0" lon="0" rev="16800000"/>
              </a:lightRig>
            </a:scene3d>
            <a:sp3d extrusionH="57150" prstMaterial="softEdge">
              <a:bevelT w="82550" h="38100" prst="coolSlant"/>
            </a:sp3d>
          </a:bodyPr>
          <a:lstStyle/>
          <a:p>
            <a:r>
              <a:rPr lang="ru-RU" dirty="0" smtClean="0"/>
              <a:t/>
            </a:r>
            <a:br>
              <a:rPr lang="ru-RU" dirty="0" smtClean="0"/>
            </a:br>
            <a:r>
              <a:rPr lang="ru-RU" dirty="0" smtClean="0"/>
              <a:t/>
            </a:r>
            <a:br>
              <a:rPr lang="ru-RU" dirty="0" smtClean="0"/>
            </a:br>
            <a:r>
              <a:rPr lang="ru-RU" sz="3100" dirty="0" smtClean="0"/>
              <a:t/>
            </a:r>
            <a:br>
              <a:rPr lang="ru-RU" sz="3100" dirty="0" smtClean="0"/>
            </a:br>
            <a:endParaRPr lang="ru-RU" sz="3100" dirty="0"/>
          </a:p>
        </p:txBody>
      </p:sp>
      <p:sp>
        <p:nvSpPr>
          <p:cNvPr id="4" name="TextBox 3"/>
          <p:cNvSpPr txBox="1"/>
          <p:nvPr/>
        </p:nvSpPr>
        <p:spPr>
          <a:xfrm>
            <a:off x="214282" y="642918"/>
            <a:ext cx="8643998" cy="1015663"/>
          </a:xfrm>
          <a:prstGeom prst="rect">
            <a:avLst/>
          </a:prstGeom>
          <a:noFill/>
        </p:spPr>
        <p:txBody>
          <a:bodyPr wrap="square" rtlCol="0">
            <a:spAutoFit/>
            <a:scene3d>
              <a:camera prst="orthographicFront"/>
              <a:lightRig rig="threePt" dir="t"/>
            </a:scene3d>
            <a:sp3d extrusionH="57150">
              <a:bevelT w="38100" h="38100"/>
            </a:sp3d>
          </a:bodyPr>
          <a:lstStyle/>
          <a:p>
            <a:pPr algn="ctr"/>
            <a:r>
              <a:rPr lang="ru-RU" sz="6000" b="1" dirty="0" smtClean="0">
                <a:solidFill>
                  <a:srgbClr val="FF0000"/>
                </a:solidFill>
                <a:effectLst>
                  <a:glow rad="139700">
                    <a:srgbClr val="F9F91B"/>
                  </a:glow>
                  <a:outerShdw blurRad="50800" dist="38100" dir="2700000" algn="tl" rotWithShape="0">
                    <a:prstClr val="black">
                      <a:alpha val="40000"/>
                    </a:prstClr>
                  </a:outerShdw>
                </a:effectLst>
                <a:latin typeface="+mj-lt"/>
              </a:rPr>
              <a:t>Гипотеза</a:t>
            </a:r>
            <a:endParaRPr lang="ru-RU" sz="6000" b="1" dirty="0">
              <a:solidFill>
                <a:srgbClr val="FF0000"/>
              </a:solidFill>
              <a:effectLst>
                <a:glow rad="139700">
                  <a:srgbClr val="F9F91B"/>
                </a:glow>
                <a:outerShdw blurRad="50800" dist="38100" dir="2700000" algn="tl" rotWithShape="0">
                  <a:prstClr val="black">
                    <a:alpha val="40000"/>
                  </a:prstClr>
                </a:outerShdw>
              </a:effectLst>
              <a:latin typeface="+mj-lt"/>
            </a:endParaRPr>
          </a:p>
        </p:txBody>
      </p:sp>
      <p:sp>
        <p:nvSpPr>
          <p:cNvPr id="7" name="Прямоугольник с двумя скругленными противолежащими углами 6"/>
          <p:cNvSpPr/>
          <p:nvPr/>
        </p:nvSpPr>
        <p:spPr>
          <a:xfrm>
            <a:off x="1285852" y="1714488"/>
            <a:ext cx="6516000" cy="30240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i="1" dirty="0" smtClean="0">
                <a:solidFill>
                  <a:srgbClr val="002060"/>
                </a:solidFill>
              </a:rPr>
              <a:t>Рациональный образ жизни, правильная организация режима труда и отдыха, позволит сохранить здоровье студентов и развить их творческую активность.</a:t>
            </a:r>
            <a:endParaRPr lang="ru-RU" sz="3200" b="1" i="1" dirty="0">
              <a:solidFill>
                <a:srgbClr val="002060"/>
              </a:solidFill>
            </a:endParaRPr>
          </a:p>
        </p:txBody>
      </p:sp>
      <p:pic>
        <p:nvPicPr>
          <p:cNvPr id="5" name="Picture 5" descr="лого_Л3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28596" y="357166"/>
            <a:ext cx="1439863" cy="8223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28604"/>
            <a:ext cx="8229600" cy="5929354"/>
          </a:xfrm>
        </p:spPr>
        <p:txBody>
          <a:bodyPr>
            <a:normAutofit/>
            <a:scene3d>
              <a:camera prst="orthographicFront"/>
              <a:lightRig rig="soft" dir="t">
                <a:rot lat="0" lon="0" rev="16800000"/>
              </a:lightRig>
            </a:scene3d>
            <a:sp3d extrusionH="57150" prstMaterial="softEdge">
              <a:bevelT w="82550" h="38100" prst="coolSlant"/>
            </a:sp3d>
          </a:bodyPr>
          <a:lstStyle/>
          <a:p>
            <a:r>
              <a:rPr lang="ru-RU" dirty="0" smtClean="0"/>
              <a:t/>
            </a:r>
            <a:br>
              <a:rPr lang="ru-RU" dirty="0" smtClean="0"/>
            </a:br>
            <a:r>
              <a:rPr lang="ru-RU" dirty="0" smtClean="0"/>
              <a:t/>
            </a:r>
            <a:br>
              <a:rPr lang="ru-RU" dirty="0" smtClean="0"/>
            </a:br>
            <a:r>
              <a:rPr lang="ru-RU" sz="3100" dirty="0" smtClean="0"/>
              <a:t/>
            </a:r>
            <a:br>
              <a:rPr lang="ru-RU" sz="3100" dirty="0" smtClean="0"/>
            </a:br>
            <a:endParaRPr lang="ru-RU" sz="3100" dirty="0"/>
          </a:p>
        </p:txBody>
      </p:sp>
      <p:sp>
        <p:nvSpPr>
          <p:cNvPr id="4" name="TextBox 3"/>
          <p:cNvSpPr txBox="1"/>
          <p:nvPr/>
        </p:nvSpPr>
        <p:spPr>
          <a:xfrm>
            <a:off x="214282" y="285728"/>
            <a:ext cx="8643998" cy="769441"/>
          </a:xfrm>
          <a:prstGeom prst="rect">
            <a:avLst/>
          </a:prstGeom>
          <a:noFill/>
        </p:spPr>
        <p:txBody>
          <a:bodyPr wrap="square" rtlCol="0">
            <a:spAutoFit/>
            <a:scene3d>
              <a:camera prst="orthographicFront"/>
              <a:lightRig rig="threePt" dir="t"/>
            </a:scene3d>
            <a:sp3d extrusionH="57150">
              <a:bevelT w="38100" h="38100"/>
            </a:sp3d>
          </a:bodyPr>
          <a:lstStyle/>
          <a:p>
            <a:pPr algn="ctr"/>
            <a:r>
              <a:rPr lang="ru-RU" sz="4400" b="1" dirty="0" smtClean="0">
                <a:solidFill>
                  <a:srgbClr val="FF0000"/>
                </a:solidFill>
                <a:effectLst>
                  <a:glow rad="139700">
                    <a:srgbClr val="F9F91B"/>
                  </a:glow>
                  <a:outerShdw blurRad="50800" dist="38100" dir="2700000" algn="tl" rotWithShape="0">
                    <a:prstClr val="black">
                      <a:alpha val="40000"/>
                    </a:prstClr>
                  </a:outerShdw>
                </a:effectLst>
                <a:latin typeface="+mj-lt"/>
              </a:rPr>
              <a:t>Проблемные вопросы</a:t>
            </a:r>
            <a:endParaRPr lang="ru-RU" sz="4400" b="1" dirty="0">
              <a:solidFill>
                <a:srgbClr val="FF0000"/>
              </a:solidFill>
              <a:effectLst>
                <a:glow rad="139700">
                  <a:srgbClr val="F9F91B"/>
                </a:glow>
                <a:outerShdw blurRad="50800" dist="38100" dir="2700000" algn="tl" rotWithShape="0">
                  <a:prstClr val="black">
                    <a:alpha val="40000"/>
                  </a:prstClr>
                </a:outerShdw>
              </a:effectLst>
              <a:latin typeface="+mj-lt"/>
            </a:endParaRPr>
          </a:p>
        </p:txBody>
      </p:sp>
      <p:sp>
        <p:nvSpPr>
          <p:cNvPr id="6" name="TextBox 5"/>
          <p:cNvSpPr txBox="1"/>
          <p:nvPr/>
        </p:nvSpPr>
        <p:spPr>
          <a:xfrm>
            <a:off x="642910" y="1214422"/>
            <a:ext cx="8001056" cy="4401205"/>
          </a:xfrm>
          <a:prstGeom prst="rect">
            <a:avLst/>
          </a:prstGeom>
          <a:noFill/>
        </p:spPr>
        <p:txBody>
          <a:bodyPr wrap="square" rtlCol="0">
            <a:spAutoFit/>
          </a:bodyPr>
          <a:lstStyle/>
          <a:p>
            <a:pPr lvl="0">
              <a:buFont typeface="Wingdings" pitchFamily="2" charset="2"/>
              <a:buChar char="ü"/>
            </a:pPr>
            <a:r>
              <a:rPr lang="ru-RU" sz="2800" b="1" i="1" dirty="0" smtClean="0">
                <a:solidFill>
                  <a:srgbClr val="002060"/>
                </a:solidFill>
              </a:rPr>
              <a:t>В чем сущность понятия «здоровье», его содержания и критериев?</a:t>
            </a:r>
          </a:p>
          <a:p>
            <a:pPr lvl="0">
              <a:buFont typeface="Wingdings" pitchFamily="2" charset="2"/>
              <a:buChar char="ü"/>
            </a:pPr>
            <a:r>
              <a:rPr lang="ru-RU" sz="2800" b="1" i="1" dirty="0" smtClean="0">
                <a:solidFill>
                  <a:srgbClr val="002060"/>
                </a:solidFill>
              </a:rPr>
              <a:t>Каковы составляющие здорового образа жизни?</a:t>
            </a:r>
          </a:p>
          <a:p>
            <a:pPr lvl="0">
              <a:buFont typeface="Wingdings" pitchFamily="2" charset="2"/>
              <a:buChar char="ü"/>
            </a:pPr>
            <a:r>
              <a:rPr lang="ru-RU" sz="2800" b="1" i="1" dirty="0" smtClean="0">
                <a:solidFill>
                  <a:srgbClr val="002060"/>
                </a:solidFill>
              </a:rPr>
              <a:t>Какие факторы способствуют укреплению здоровья студентов?</a:t>
            </a:r>
          </a:p>
          <a:p>
            <a:pPr lvl="0">
              <a:buFont typeface="Wingdings" pitchFamily="2" charset="2"/>
              <a:buChar char="ü"/>
            </a:pPr>
            <a:r>
              <a:rPr lang="ru-RU" sz="2800" b="1" i="1" dirty="0" smtClean="0">
                <a:solidFill>
                  <a:srgbClr val="002060"/>
                </a:solidFill>
              </a:rPr>
              <a:t>Какие факторы разрушают здоровье студентов?</a:t>
            </a:r>
          </a:p>
          <a:p>
            <a:pPr>
              <a:buFont typeface="Wingdings" pitchFamily="2" charset="2"/>
              <a:buChar char="ü"/>
            </a:pPr>
            <a:r>
              <a:rPr lang="ru-RU" sz="2800" b="1" i="1" dirty="0" smtClean="0">
                <a:solidFill>
                  <a:srgbClr val="002060"/>
                </a:solidFill>
              </a:rPr>
              <a:t>Какое влияние оказывают вредные привычки на организм человека?</a:t>
            </a:r>
            <a:endParaRPr lang="ru-RU" sz="2800" b="1" i="1" dirty="0">
              <a:solidFill>
                <a:srgbClr val="002060"/>
              </a:solidFill>
            </a:endParaRPr>
          </a:p>
        </p:txBody>
      </p:sp>
      <p:pic>
        <p:nvPicPr>
          <p:cNvPr id="5" name="Picture 5" descr="лого_Л3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4282" y="142852"/>
            <a:ext cx="1439863" cy="8223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714488"/>
            <a:ext cx="8229600" cy="642934"/>
          </a:xfrm>
        </p:spPr>
        <p:txBody>
          <a:bodyPr>
            <a:normAutofit fontScale="90000"/>
            <a:scene3d>
              <a:camera prst="orthographicFront"/>
              <a:lightRig rig="soft" dir="t">
                <a:rot lat="0" lon="0" rev="16800000"/>
              </a:lightRig>
            </a:scene3d>
            <a:sp3d extrusionH="57150" prstMaterial="softEdge">
              <a:bevelT w="82550" h="38100" prst="coolSlant"/>
            </a:sp3d>
          </a:bodyPr>
          <a:lstStyle/>
          <a:p>
            <a:r>
              <a:rPr lang="ru-RU" dirty="0" smtClean="0"/>
              <a:t/>
            </a:r>
            <a:br>
              <a:rPr lang="ru-RU" dirty="0" smtClean="0"/>
            </a:br>
            <a:r>
              <a:rPr lang="ru-RU" dirty="0" smtClean="0"/>
              <a:t/>
            </a:r>
            <a:br>
              <a:rPr lang="ru-RU" dirty="0" smtClean="0"/>
            </a:br>
            <a:r>
              <a:rPr lang="ru-RU" sz="3100" dirty="0" smtClean="0"/>
              <a:t/>
            </a:r>
            <a:br>
              <a:rPr lang="ru-RU" sz="3100" dirty="0" smtClean="0"/>
            </a:br>
            <a:endParaRPr lang="ru-RU" sz="3100" dirty="0"/>
          </a:p>
        </p:txBody>
      </p:sp>
      <p:sp>
        <p:nvSpPr>
          <p:cNvPr id="3" name="Прямоугольник 2"/>
          <p:cNvSpPr/>
          <p:nvPr/>
        </p:nvSpPr>
        <p:spPr>
          <a:xfrm>
            <a:off x="2928926" y="285728"/>
            <a:ext cx="4286280" cy="646331"/>
          </a:xfrm>
          <a:prstGeom prst="rect">
            <a:avLst/>
          </a:prstGeom>
        </p:spPr>
        <p:txBody>
          <a:bodyPr wrap="square">
            <a:spAutoFit/>
          </a:bodyPr>
          <a:lstStyle/>
          <a:p>
            <a:r>
              <a:rPr lang="ru-RU" sz="3600" b="1" dirty="0" smtClean="0">
                <a:solidFill>
                  <a:srgbClr val="FF0000"/>
                </a:solidFill>
                <a:effectLst>
                  <a:glow rad="139700">
                    <a:srgbClr val="F9F91B"/>
                  </a:glow>
                  <a:outerShdw blurRad="50800" dist="38100" dir="2700000" algn="tl" rotWithShape="0">
                    <a:prstClr val="black">
                      <a:alpha val="40000"/>
                    </a:prstClr>
                  </a:outerShdw>
                </a:effectLst>
              </a:rPr>
              <a:t>Аннотация проекта</a:t>
            </a:r>
            <a:endParaRPr lang="ru-RU" sz="3600" dirty="0"/>
          </a:p>
        </p:txBody>
      </p:sp>
      <p:sp>
        <p:nvSpPr>
          <p:cNvPr id="7" name="Прямоугольник 6"/>
          <p:cNvSpPr/>
          <p:nvPr/>
        </p:nvSpPr>
        <p:spPr>
          <a:xfrm>
            <a:off x="571472" y="1285860"/>
            <a:ext cx="4572000" cy="4401205"/>
          </a:xfrm>
          <a:prstGeom prst="rect">
            <a:avLst/>
          </a:prstGeom>
        </p:spPr>
        <p:txBody>
          <a:bodyPr>
            <a:spAutoFit/>
          </a:bodyPr>
          <a:lstStyle/>
          <a:p>
            <a:pPr lvl="0" indent="449263" fontAlgn="base">
              <a:spcBef>
                <a:spcPct val="0"/>
              </a:spcBef>
              <a:spcAft>
                <a:spcPct val="0"/>
              </a:spcAft>
            </a:pPr>
            <a:r>
              <a:rPr lang="ru-RU" sz="2000" b="1" i="1" dirty="0" smtClean="0">
                <a:solidFill>
                  <a:srgbClr val="002060"/>
                </a:solidFill>
                <a:ea typeface="Calibri" pitchFamily="34" charset="0"/>
                <a:cs typeface="Times New Roman" pitchFamily="18" charset="0"/>
              </a:rPr>
              <a:t>Здоровье – совокупность физических и духовных качеств человека, которые являются основой его долголетия и необходимым условием осуществления творческих  планов, высокопроизводительного труда на благо общества, создания крепкой дружной семьи, рождения и воспитания детей. Справедлива поговорка: «Деньги потерял – ничего не потерял, время потерял – многое потерял, здоровье потерял – всё потерял». Но всегда ли мы бережно относимся к здоровью, укрепляем его?</a:t>
            </a:r>
            <a:endParaRPr lang="ru-RU" sz="2000" b="1" i="1" dirty="0" smtClean="0">
              <a:solidFill>
                <a:srgbClr val="002060"/>
              </a:solidFill>
            </a:endParaRPr>
          </a:p>
        </p:txBody>
      </p:sp>
      <p:pic>
        <p:nvPicPr>
          <p:cNvPr id="9" name="Picture 8" descr="deti_i_sport"/>
          <p:cNvPicPr>
            <a:picLocks noChangeAspect="1" noChangeArrowheads="1"/>
          </p:cNvPicPr>
          <p:nvPr/>
        </p:nvPicPr>
        <p:blipFill>
          <a:blip r:embed="rId2"/>
          <a:srcRect/>
          <a:stretch>
            <a:fillRect/>
          </a:stretch>
        </p:blipFill>
        <p:spPr bwMode="auto">
          <a:xfrm>
            <a:off x="5000628" y="1285860"/>
            <a:ext cx="3959025" cy="2700000"/>
          </a:xfrm>
          <a:prstGeom prst="rect">
            <a:avLst/>
          </a:prstGeom>
          <a:noFill/>
          <a:ln w="9525">
            <a:noFill/>
            <a:miter lim="800000"/>
            <a:headEnd/>
            <a:tailEnd/>
          </a:ln>
        </p:spPr>
      </p:pic>
      <p:sp>
        <p:nvSpPr>
          <p:cNvPr id="10" name="Управляющая кнопка: справка 9">
            <a:hlinkClick r:id="" action="ppaction://noaction" highlightClick="1"/>
          </p:cNvPr>
          <p:cNvSpPr/>
          <p:nvPr/>
        </p:nvSpPr>
        <p:spPr>
          <a:xfrm>
            <a:off x="6072198" y="4643446"/>
            <a:ext cx="1042416"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FF0000"/>
              </a:solidFill>
            </a:endParaRPr>
          </a:p>
        </p:txBody>
      </p:sp>
      <p:pic>
        <p:nvPicPr>
          <p:cNvPr id="11" name="Picture 5" descr="лого_Л3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282" y="214290"/>
            <a:ext cx="1439863" cy="9824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714488"/>
            <a:ext cx="8229600" cy="642934"/>
          </a:xfrm>
        </p:spPr>
        <p:txBody>
          <a:bodyPr>
            <a:normAutofit fontScale="90000"/>
            <a:scene3d>
              <a:camera prst="orthographicFront"/>
              <a:lightRig rig="soft" dir="t">
                <a:rot lat="0" lon="0" rev="16800000"/>
              </a:lightRig>
            </a:scene3d>
            <a:sp3d extrusionH="57150" prstMaterial="softEdge">
              <a:bevelT w="82550" h="38100" prst="coolSlant"/>
            </a:sp3d>
          </a:bodyPr>
          <a:lstStyle/>
          <a:p>
            <a:r>
              <a:rPr lang="ru-RU" dirty="0" smtClean="0"/>
              <a:t/>
            </a:r>
            <a:br>
              <a:rPr lang="ru-RU" dirty="0" smtClean="0"/>
            </a:br>
            <a:r>
              <a:rPr lang="ru-RU" dirty="0" smtClean="0"/>
              <a:t/>
            </a:r>
            <a:br>
              <a:rPr lang="ru-RU" dirty="0" smtClean="0"/>
            </a:br>
            <a:r>
              <a:rPr lang="ru-RU" sz="3100" dirty="0" smtClean="0"/>
              <a:t/>
            </a:r>
            <a:br>
              <a:rPr lang="ru-RU" sz="3100" dirty="0" smtClean="0"/>
            </a:br>
            <a:endParaRPr lang="ru-RU" sz="3100" dirty="0"/>
          </a:p>
        </p:txBody>
      </p:sp>
      <p:sp>
        <p:nvSpPr>
          <p:cNvPr id="3" name="Прямоугольник 2"/>
          <p:cNvSpPr/>
          <p:nvPr/>
        </p:nvSpPr>
        <p:spPr>
          <a:xfrm>
            <a:off x="2928926" y="285728"/>
            <a:ext cx="4286280" cy="646331"/>
          </a:xfrm>
          <a:prstGeom prst="rect">
            <a:avLst/>
          </a:prstGeom>
        </p:spPr>
        <p:txBody>
          <a:bodyPr wrap="square">
            <a:spAutoFit/>
          </a:bodyPr>
          <a:lstStyle/>
          <a:p>
            <a:r>
              <a:rPr lang="ru-RU" sz="3600" b="1" dirty="0" smtClean="0">
                <a:solidFill>
                  <a:srgbClr val="FF0000"/>
                </a:solidFill>
                <a:effectLst>
                  <a:glow rad="139700">
                    <a:srgbClr val="F9F91B"/>
                  </a:glow>
                  <a:outerShdw blurRad="50800" dist="38100" dir="2700000" algn="tl" rotWithShape="0">
                    <a:prstClr val="black">
                      <a:alpha val="40000"/>
                    </a:prstClr>
                  </a:outerShdw>
                </a:effectLst>
              </a:rPr>
              <a:t>Аннотация проекта</a:t>
            </a:r>
            <a:endParaRPr lang="ru-RU" sz="3600" dirty="0"/>
          </a:p>
        </p:txBody>
      </p:sp>
      <p:sp>
        <p:nvSpPr>
          <p:cNvPr id="15361" name="Rectangle 1"/>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6" name="Прямоугольник 5"/>
          <p:cNvSpPr/>
          <p:nvPr/>
        </p:nvSpPr>
        <p:spPr>
          <a:xfrm>
            <a:off x="214282" y="1225689"/>
            <a:ext cx="4572000" cy="5632311"/>
          </a:xfrm>
          <a:prstGeom prst="rect">
            <a:avLst/>
          </a:prstGeom>
        </p:spPr>
        <p:txBody>
          <a:bodyPr>
            <a:spAutoFit/>
          </a:bodyPr>
          <a:lstStyle/>
          <a:p>
            <a:pPr lvl="0" fontAlgn="base">
              <a:spcBef>
                <a:spcPct val="0"/>
              </a:spcBef>
              <a:spcAft>
                <a:spcPct val="0"/>
              </a:spcAft>
            </a:pPr>
            <a:r>
              <a:rPr lang="ru-RU" b="1" i="1" dirty="0" smtClean="0">
                <a:solidFill>
                  <a:srgbClr val="002060"/>
                </a:solidFill>
                <a:ea typeface="Calibri" pitchFamily="34" charset="0"/>
                <a:cs typeface="Times New Roman" pitchFamily="18" charset="0"/>
              </a:rPr>
              <a:t>На сегодняшний день в России лишь 14% детей практически здоровы, 50% имеют функциональные отклонения, 35-40% - хронические заболевания. Особенно тревожит заболевание детей и подростков туберкулёзом. Несомненно, что это отразится и на здоровье последующих поколений.</a:t>
            </a:r>
            <a:endParaRPr lang="ru-RU" b="1" i="1" dirty="0" smtClean="0">
              <a:solidFill>
                <a:srgbClr val="002060"/>
              </a:solidFill>
            </a:endParaRPr>
          </a:p>
          <a:p>
            <a:pPr lvl="0" eaLnBrk="0" fontAlgn="base" hangingPunct="0">
              <a:spcBef>
                <a:spcPct val="0"/>
              </a:spcBef>
              <a:spcAft>
                <a:spcPct val="0"/>
              </a:spcAft>
            </a:pPr>
            <a:r>
              <a:rPr lang="ru-RU" b="1" i="1" dirty="0" smtClean="0">
                <a:solidFill>
                  <a:srgbClr val="002060"/>
                </a:solidFill>
                <a:ea typeface="Calibri" pitchFamily="34" charset="0"/>
                <a:cs typeface="Times New Roman" pitchFamily="18" charset="0"/>
              </a:rPr>
              <a:t>	У многих учеников наблюдается дисгармоничное физическое развитие (дефицит массы тела, снижение показателей мышечной силы, ёмкости лёгких и др.), что создает проблемы с общей работоспособностью</a:t>
            </a:r>
            <a:r>
              <a:rPr lang="ru-RU" b="1" i="1" dirty="0" smtClean="0">
                <a:solidFill>
                  <a:srgbClr val="002060"/>
                </a:solidFill>
              </a:rPr>
              <a:t> под</a:t>
            </a:r>
            <a:r>
              <a:rPr lang="ru-RU" b="1" i="1" dirty="0" smtClean="0">
                <a:solidFill>
                  <a:srgbClr val="002060"/>
                </a:solidFill>
                <a:ea typeface="Calibri" pitchFamily="34" charset="0"/>
                <a:cs typeface="Times New Roman" pitchFamily="18" charset="0"/>
              </a:rPr>
              <a:t>растающего поколения..</a:t>
            </a:r>
          </a:p>
          <a:p>
            <a:pPr lvl="0" eaLnBrk="0" fontAlgn="base" hangingPunct="0">
              <a:spcBef>
                <a:spcPct val="0"/>
              </a:spcBef>
              <a:spcAft>
                <a:spcPct val="0"/>
              </a:spcAft>
            </a:pPr>
            <a:r>
              <a:rPr lang="ru-RU" b="1" i="1" dirty="0" smtClean="0">
                <a:solidFill>
                  <a:srgbClr val="002060"/>
                </a:solidFill>
                <a:ea typeface="Calibri" pitchFamily="34" charset="0"/>
                <a:cs typeface="Times New Roman" pitchFamily="18" charset="0"/>
              </a:rPr>
              <a:t> Около 7,5 </a:t>
            </a:r>
            <a:r>
              <a:rPr lang="ru-RU" b="1" i="1" dirty="0" err="1" smtClean="0">
                <a:solidFill>
                  <a:srgbClr val="002060"/>
                </a:solidFill>
                <a:ea typeface="Calibri" pitchFamily="34" charset="0"/>
                <a:cs typeface="Times New Roman" pitchFamily="18" charset="0"/>
              </a:rPr>
              <a:t>млн</a:t>
            </a:r>
            <a:r>
              <a:rPr lang="ru-RU" b="1" i="1" dirty="0" smtClean="0">
                <a:solidFill>
                  <a:srgbClr val="002060"/>
                </a:solidFill>
                <a:ea typeface="Calibri" pitchFamily="34" charset="0"/>
                <a:cs typeface="Times New Roman" pitchFamily="18" charset="0"/>
              </a:rPr>
              <a:t> детей России страдают заболеваниями нервно-психической сферы.</a:t>
            </a:r>
            <a:r>
              <a:rPr lang="ru-RU" b="1" i="1" dirty="0" smtClean="0">
                <a:solidFill>
                  <a:srgbClr val="002060"/>
                </a:solidFill>
              </a:rPr>
              <a:t> </a:t>
            </a:r>
          </a:p>
          <a:p>
            <a:pPr lvl="0" eaLnBrk="0" fontAlgn="base" hangingPunct="0">
              <a:spcBef>
                <a:spcPct val="0"/>
              </a:spcBef>
              <a:spcAft>
                <a:spcPct val="0"/>
              </a:spcAft>
            </a:pPr>
            <a:r>
              <a:rPr lang="ru-RU" b="1" i="1" dirty="0" smtClean="0">
                <a:solidFill>
                  <a:srgbClr val="002060"/>
                </a:solidFill>
                <a:ea typeface="Calibri" pitchFamily="34" charset="0"/>
                <a:cs typeface="Times New Roman" pitchFamily="18" charset="0"/>
              </a:rPr>
              <a:t>	Пагубное влияние на здоровье оказывают алкоголь, наркотики, табак.</a:t>
            </a:r>
          </a:p>
          <a:p>
            <a:pPr lvl="0" algn="ctr" eaLnBrk="0" fontAlgn="base" hangingPunct="0">
              <a:spcBef>
                <a:spcPct val="0"/>
              </a:spcBef>
              <a:spcAft>
                <a:spcPct val="0"/>
              </a:spcAft>
            </a:pPr>
            <a:r>
              <a:rPr lang="ru-RU" b="1" i="1" dirty="0" smtClean="0">
                <a:solidFill>
                  <a:srgbClr val="002060"/>
                </a:solidFill>
                <a:ea typeface="Calibri" pitchFamily="34" charset="0"/>
                <a:cs typeface="Times New Roman" pitchFamily="18" charset="0"/>
              </a:rPr>
              <a:t>	</a:t>
            </a:r>
            <a:r>
              <a:rPr lang="ru-RU" b="1" i="1" dirty="0" smtClean="0">
                <a:solidFill>
                  <a:srgbClr val="002060"/>
                </a:solidFill>
              </a:rPr>
              <a:t> </a:t>
            </a:r>
          </a:p>
        </p:txBody>
      </p:sp>
      <p:pic>
        <p:nvPicPr>
          <p:cNvPr id="8" name="Picture 4" descr="58facd6f880763dbcdc09c2f74fac02c-hdx7b"/>
          <p:cNvPicPr>
            <a:picLocks noChangeAspect="1" noChangeArrowheads="1"/>
          </p:cNvPicPr>
          <p:nvPr/>
        </p:nvPicPr>
        <p:blipFill>
          <a:blip r:embed="rId2"/>
          <a:srcRect/>
          <a:stretch>
            <a:fillRect/>
          </a:stretch>
        </p:blipFill>
        <p:spPr bwMode="auto">
          <a:xfrm>
            <a:off x="5572126" y="4214817"/>
            <a:ext cx="3135070" cy="2088000"/>
          </a:xfrm>
          <a:prstGeom prst="rect">
            <a:avLst/>
          </a:prstGeom>
          <a:noFill/>
          <a:ln w="9525">
            <a:noFill/>
            <a:miter lim="800000"/>
            <a:headEnd/>
            <a:tailEnd/>
          </a:ln>
        </p:spPr>
      </p:pic>
      <p:graphicFrame>
        <p:nvGraphicFramePr>
          <p:cNvPr id="10" name="Диаграмма 9"/>
          <p:cNvGraphicFramePr/>
          <p:nvPr>
            <p:extLst>
              <p:ext uri="{D42A27DB-BD31-4B8C-83A1-F6EECF244321}">
                <p14:modId xmlns:p14="http://schemas.microsoft.com/office/powerpoint/2010/main" val="3128544209"/>
              </p:ext>
            </p:extLst>
          </p:nvPr>
        </p:nvGraphicFramePr>
        <p:xfrm>
          <a:off x="4000496" y="1285860"/>
          <a:ext cx="5524496" cy="2643182"/>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5" descr="лого_Л3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282" y="214290"/>
            <a:ext cx="1439863" cy="9824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714488"/>
            <a:ext cx="8229600" cy="642934"/>
          </a:xfrm>
        </p:spPr>
        <p:txBody>
          <a:bodyPr>
            <a:normAutofit fontScale="90000"/>
            <a:scene3d>
              <a:camera prst="orthographicFront"/>
              <a:lightRig rig="soft" dir="t">
                <a:rot lat="0" lon="0" rev="16800000"/>
              </a:lightRig>
            </a:scene3d>
            <a:sp3d extrusionH="57150" prstMaterial="softEdge">
              <a:bevelT w="82550" h="38100" prst="coolSlant"/>
            </a:sp3d>
          </a:bodyPr>
          <a:lstStyle/>
          <a:p>
            <a:r>
              <a:rPr lang="ru-RU" dirty="0" smtClean="0"/>
              <a:t/>
            </a:r>
            <a:br>
              <a:rPr lang="ru-RU" dirty="0" smtClean="0"/>
            </a:br>
            <a:r>
              <a:rPr lang="ru-RU" dirty="0" smtClean="0"/>
              <a:t/>
            </a:r>
            <a:br>
              <a:rPr lang="ru-RU" dirty="0" smtClean="0"/>
            </a:br>
            <a:r>
              <a:rPr lang="ru-RU" sz="3100" dirty="0" smtClean="0"/>
              <a:t/>
            </a:r>
            <a:br>
              <a:rPr lang="ru-RU" sz="3100" dirty="0" smtClean="0"/>
            </a:br>
            <a:endParaRPr lang="ru-RU" sz="3100" dirty="0"/>
          </a:p>
        </p:txBody>
      </p:sp>
      <p:sp>
        <p:nvSpPr>
          <p:cNvPr id="3" name="Прямоугольник 2"/>
          <p:cNvSpPr/>
          <p:nvPr/>
        </p:nvSpPr>
        <p:spPr>
          <a:xfrm>
            <a:off x="2928926" y="285728"/>
            <a:ext cx="4286280" cy="646331"/>
          </a:xfrm>
          <a:prstGeom prst="rect">
            <a:avLst/>
          </a:prstGeom>
        </p:spPr>
        <p:txBody>
          <a:bodyPr wrap="square">
            <a:spAutoFit/>
          </a:bodyPr>
          <a:lstStyle/>
          <a:p>
            <a:r>
              <a:rPr lang="ru-RU" sz="3600" b="1" dirty="0" smtClean="0">
                <a:solidFill>
                  <a:srgbClr val="FF0000"/>
                </a:solidFill>
                <a:effectLst>
                  <a:glow rad="139700">
                    <a:srgbClr val="F9F91B"/>
                  </a:glow>
                  <a:outerShdw blurRad="50800" dist="38100" dir="2700000" algn="tl" rotWithShape="0">
                    <a:prstClr val="black">
                      <a:alpha val="40000"/>
                    </a:prstClr>
                  </a:outerShdw>
                </a:effectLst>
              </a:rPr>
              <a:t>Аннотация проекта</a:t>
            </a:r>
            <a:endParaRPr lang="ru-RU" sz="3600" dirty="0"/>
          </a:p>
        </p:txBody>
      </p:sp>
      <p:sp>
        <p:nvSpPr>
          <p:cNvPr id="5" name="TextBox 4"/>
          <p:cNvSpPr txBox="1"/>
          <p:nvPr/>
        </p:nvSpPr>
        <p:spPr>
          <a:xfrm>
            <a:off x="5000628" y="357166"/>
            <a:ext cx="3384260" cy="3877985"/>
          </a:xfrm>
          <a:prstGeom prst="rect">
            <a:avLst/>
          </a:prstGeom>
          <a:noFill/>
        </p:spPr>
        <p:txBody>
          <a:bodyPr wrap="none" rtlCol="0">
            <a:spAutoFit/>
          </a:bodyPr>
          <a:lstStyle/>
          <a:p>
            <a:pPr eaLnBrk="0" fontAlgn="base" hangingPunct="0">
              <a:spcBef>
                <a:spcPct val="0"/>
              </a:spcBef>
              <a:spcAft>
                <a:spcPct val="0"/>
              </a:spcAft>
            </a:pPr>
            <a:r>
              <a:rPr lang="ru-RU" sz="1400" dirty="0" smtClean="0">
                <a:latin typeface="Arial" pitchFamily="34" charset="0"/>
              </a:rPr>
              <a:t> </a:t>
            </a:r>
          </a:p>
          <a:p>
            <a:pPr eaLnBrk="0" fontAlgn="base" hangingPunct="0">
              <a:spcBef>
                <a:spcPct val="0"/>
              </a:spcBef>
              <a:spcAft>
                <a:spcPct val="0"/>
              </a:spcAft>
            </a:pPr>
            <a:endParaRPr lang="ru-RU" sz="1400" dirty="0" smtClean="0">
              <a:latin typeface="Arial" pitchFamily="34" charset="0"/>
            </a:endParaRPr>
          </a:p>
          <a:p>
            <a:pPr eaLnBrk="0" fontAlgn="base" hangingPunct="0">
              <a:spcBef>
                <a:spcPct val="0"/>
              </a:spcBef>
              <a:spcAft>
                <a:spcPct val="0"/>
              </a:spcAft>
            </a:pPr>
            <a:endParaRPr lang="ru-RU" sz="1400" dirty="0" smtClean="0">
              <a:latin typeface="Arial" pitchFamily="34" charset="0"/>
            </a:endParaRPr>
          </a:p>
          <a:p>
            <a:pPr eaLnBrk="0" fontAlgn="base" hangingPunct="0">
              <a:spcBef>
                <a:spcPct val="0"/>
              </a:spcBef>
              <a:spcAft>
                <a:spcPct val="0"/>
              </a:spcAft>
            </a:pPr>
            <a:r>
              <a:rPr lang="ru-RU" sz="2000" b="1" i="1" dirty="0" smtClean="0">
                <a:solidFill>
                  <a:srgbClr val="C00000"/>
                </a:solidFill>
                <a:latin typeface="Times New Roman" pitchFamily="18" charset="0"/>
                <a:ea typeface="Calibri" pitchFamily="34" charset="0"/>
                <a:cs typeface="Times New Roman" pitchFamily="18" charset="0"/>
              </a:rPr>
              <a:t>Ослабляют здоровье </a:t>
            </a:r>
          </a:p>
          <a:p>
            <a:pPr eaLnBrk="0" fontAlgn="base" hangingPunct="0">
              <a:spcBef>
                <a:spcPct val="0"/>
              </a:spcBef>
              <a:spcAft>
                <a:spcPct val="0"/>
              </a:spcAft>
            </a:pPr>
            <a:r>
              <a:rPr lang="ru-RU" sz="2000" b="1" i="1" dirty="0" smtClean="0">
                <a:solidFill>
                  <a:srgbClr val="002060"/>
                </a:solidFill>
                <a:latin typeface="Times New Roman" pitchFamily="18" charset="0"/>
                <a:ea typeface="Calibri" pitchFamily="34" charset="0"/>
                <a:cs typeface="Times New Roman" pitchFamily="18" charset="0"/>
              </a:rPr>
              <a:t>неупорядоченный режим, </a:t>
            </a:r>
          </a:p>
          <a:p>
            <a:pPr eaLnBrk="0" fontAlgn="base" hangingPunct="0">
              <a:spcBef>
                <a:spcPct val="0"/>
              </a:spcBef>
              <a:spcAft>
                <a:spcPct val="0"/>
              </a:spcAft>
            </a:pPr>
            <a:r>
              <a:rPr lang="ru-RU" sz="2000" b="1" i="1" dirty="0" smtClean="0">
                <a:solidFill>
                  <a:srgbClr val="002060"/>
                </a:solidFill>
                <a:latin typeface="Times New Roman" pitchFamily="18" charset="0"/>
                <a:ea typeface="Calibri" pitchFamily="34" charset="0"/>
                <a:cs typeface="Times New Roman" pitchFamily="18" charset="0"/>
              </a:rPr>
              <a:t>малая подвижность, </a:t>
            </a:r>
          </a:p>
          <a:p>
            <a:pPr eaLnBrk="0" fontAlgn="base" hangingPunct="0">
              <a:spcBef>
                <a:spcPct val="0"/>
              </a:spcBef>
              <a:spcAft>
                <a:spcPct val="0"/>
              </a:spcAft>
            </a:pPr>
            <a:r>
              <a:rPr lang="ru-RU" sz="2000" b="1" i="1" dirty="0" smtClean="0">
                <a:solidFill>
                  <a:srgbClr val="002060"/>
                </a:solidFill>
                <a:latin typeface="Times New Roman" pitchFamily="18" charset="0"/>
                <a:ea typeface="Calibri" pitchFamily="34" charset="0"/>
                <a:cs typeface="Times New Roman" pitchFamily="18" charset="0"/>
              </a:rPr>
              <a:t>несоблюдение правил </a:t>
            </a:r>
          </a:p>
          <a:p>
            <a:pPr eaLnBrk="0" fontAlgn="base" hangingPunct="0">
              <a:spcBef>
                <a:spcPct val="0"/>
              </a:spcBef>
              <a:spcAft>
                <a:spcPct val="0"/>
              </a:spcAft>
            </a:pPr>
            <a:r>
              <a:rPr lang="ru-RU" sz="2000" b="1" i="1" dirty="0" smtClean="0">
                <a:solidFill>
                  <a:srgbClr val="002060"/>
                </a:solidFill>
                <a:latin typeface="Times New Roman" pitchFamily="18" charset="0"/>
                <a:ea typeface="Calibri" pitchFamily="34" charset="0"/>
                <a:cs typeface="Times New Roman" pitchFamily="18" charset="0"/>
              </a:rPr>
              <a:t>личной гигиены,</a:t>
            </a:r>
          </a:p>
          <a:p>
            <a:pPr eaLnBrk="0" fontAlgn="base" hangingPunct="0">
              <a:spcBef>
                <a:spcPct val="0"/>
              </a:spcBef>
              <a:spcAft>
                <a:spcPct val="0"/>
              </a:spcAft>
            </a:pPr>
            <a:r>
              <a:rPr lang="ru-RU" sz="2000" b="1" i="1" dirty="0" smtClean="0">
                <a:solidFill>
                  <a:srgbClr val="002060"/>
                </a:solidFill>
                <a:latin typeface="Times New Roman" pitchFamily="18" charset="0"/>
                <a:ea typeface="Calibri" pitchFamily="34" charset="0"/>
                <a:cs typeface="Times New Roman" pitchFamily="18" charset="0"/>
              </a:rPr>
              <a:t> нерациональное питание </a:t>
            </a:r>
          </a:p>
          <a:p>
            <a:pPr eaLnBrk="0" fontAlgn="base" hangingPunct="0">
              <a:spcBef>
                <a:spcPct val="0"/>
              </a:spcBef>
              <a:spcAft>
                <a:spcPct val="0"/>
              </a:spcAft>
            </a:pPr>
            <a:r>
              <a:rPr lang="ru-RU" sz="2000" b="1" i="1" dirty="0" smtClean="0">
                <a:solidFill>
                  <a:srgbClr val="002060"/>
                </a:solidFill>
                <a:latin typeface="Times New Roman" pitchFamily="18" charset="0"/>
                <a:ea typeface="Calibri" pitchFamily="34" charset="0"/>
                <a:cs typeface="Times New Roman" pitchFamily="18" charset="0"/>
              </a:rPr>
              <a:t>и такие вредные привычки, </a:t>
            </a:r>
          </a:p>
          <a:p>
            <a:pPr eaLnBrk="0" fontAlgn="base" hangingPunct="0">
              <a:spcBef>
                <a:spcPct val="0"/>
              </a:spcBef>
              <a:spcAft>
                <a:spcPct val="0"/>
              </a:spcAft>
            </a:pPr>
            <a:r>
              <a:rPr lang="ru-RU" sz="2000" b="1" i="1" dirty="0" smtClean="0">
                <a:solidFill>
                  <a:srgbClr val="002060"/>
                </a:solidFill>
                <a:latin typeface="Times New Roman" pitchFamily="18" charset="0"/>
                <a:ea typeface="Calibri" pitchFamily="34" charset="0"/>
                <a:cs typeface="Times New Roman" pitchFamily="18" charset="0"/>
              </a:rPr>
              <a:t>как курение и употребление</a:t>
            </a:r>
          </a:p>
          <a:p>
            <a:pPr eaLnBrk="0" fontAlgn="base" hangingPunct="0">
              <a:spcBef>
                <a:spcPct val="0"/>
              </a:spcBef>
              <a:spcAft>
                <a:spcPct val="0"/>
              </a:spcAft>
            </a:pPr>
            <a:r>
              <a:rPr lang="ru-RU" sz="2000" b="1" i="1" dirty="0" smtClean="0">
                <a:solidFill>
                  <a:srgbClr val="002060"/>
                </a:solidFill>
                <a:latin typeface="Times New Roman" pitchFamily="18" charset="0"/>
                <a:ea typeface="Calibri" pitchFamily="34" charset="0"/>
                <a:cs typeface="Times New Roman" pitchFamily="18" charset="0"/>
              </a:rPr>
              <a:t> алкоголя.</a:t>
            </a:r>
            <a:endParaRPr lang="ru-RU" sz="2000" b="1" i="1" dirty="0" smtClean="0">
              <a:solidFill>
                <a:srgbClr val="002060"/>
              </a:solidFill>
              <a:latin typeface="Arial" pitchFamily="34" charset="0"/>
            </a:endParaRPr>
          </a:p>
          <a:p>
            <a:pPr lvl="0" eaLnBrk="0" fontAlgn="base" hangingPunct="0">
              <a:spcBef>
                <a:spcPct val="0"/>
              </a:spcBef>
              <a:spcAft>
                <a:spcPct val="0"/>
              </a:spcAft>
            </a:pPr>
            <a:endParaRPr lang="ru-RU" sz="2400" dirty="0" smtClean="0">
              <a:latin typeface="Arial" pitchFamily="34" charset="0"/>
            </a:endParaRPr>
          </a:p>
        </p:txBody>
      </p:sp>
      <p:sp>
        <p:nvSpPr>
          <p:cNvPr id="7" name="TextBox 6"/>
          <p:cNvSpPr txBox="1"/>
          <p:nvPr/>
        </p:nvSpPr>
        <p:spPr>
          <a:xfrm>
            <a:off x="357158" y="1071546"/>
            <a:ext cx="4292585" cy="3693319"/>
          </a:xfrm>
          <a:prstGeom prst="rect">
            <a:avLst/>
          </a:prstGeom>
          <a:noFill/>
        </p:spPr>
        <p:txBody>
          <a:bodyPr wrap="none" rtlCol="0">
            <a:spAutoFit/>
          </a:bodyPr>
          <a:lstStyle/>
          <a:p>
            <a:pPr lvl="0" fontAlgn="base">
              <a:spcBef>
                <a:spcPct val="0"/>
              </a:spcBef>
              <a:spcAft>
                <a:spcPct val="0"/>
              </a:spcAft>
            </a:pPr>
            <a:r>
              <a:rPr lang="ru-RU" b="1" i="1" dirty="0" smtClean="0">
                <a:solidFill>
                  <a:srgbClr val="C00000"/>
                </a:solidFill>
                <a:ea typeface="Calibri" pitchFamily="34" charset="0"/>
                <a:cs typeface="Times New Roman" pitchFamily="18" charset="0"/>
              </a:rPr>
              <a:t>Помогает сохранить здоровье </a:t>
            </a:r>
          </a:p>
          <a:p>
            <a:pPr lvl="0" fontAlgn="base">
              <a:spcBef>
                <a:spcPct val="0"/>
              </a:spcBef>
              <a:spcAft>
                <a:spcPct val="0"/>
              </a:spcAft>
            </a:pPr>
            <a:r>
              <a:rPr lang="ru-RU" b="1" i="1" dirty="0" smtClean="0">
                <a:solidFill>
                  <a:srgbClr val="002060"/>
                </a:solidFill>
                <a:ea typeface="Calibri" pitchFamily="34" charset="0"/>
                <a:cs typeface="Times New Roman" pitchFamily="18" charset="0"/>
              </a:rPr>
              <a:t>четкий режим дня. </a:t>
            </a:r>
          </a:p>
          <a:p>
            <a:pPr lvl="0" fontAlgn="base">
              <a:spcBef>
                <a:spcPct val="0"/>
              </a:spcBef>
              <a:spcAft>
                <a:spcPct val="0"/>
              </a:spcAft>
            </a:pPr>
            <a:r>
              <a:rPr lang="ru-RU" b="1" i="1" dirty="0" smtClean="0">
                <a:solidFill>
                  <a:srgbClr val="002060"/>
                </a:solidFill>
                <a:ea typeface="Calibri" pitchFamily="34" charset="0"/>
                <a:cs typeface="Times New Roman" pitchFamily="18" charset="0"/>
              </a:rPr>
              <a:t>Прием пищи, сон,</a:t>
            </a:r>
          </a:p>
          <a:p>
            <a:pPr lvl="0" fontAlgn="base">
              <a:spcBef>
                <a:spcPct val="0"/>
              </a:spcBef>
              <a:spcAft>
                <a:spcPct val="0"/>
              </a:spcAft>
            </a:pPr>
            <a:r>
              <a:rPr lang="ru-RU" b="1" i="1" dirty="0" smtClean="0">
                <a:solidFill>
                  <a:srgbClr val="002060"/>
                </a:solidFill>
                <a:ea typeface="Calibri" pitchFamily="34" charset="0"/>
                <a:cs typeface="Times New Roman" pitchFamily="18" charset="0"/>
              </a:rPr>
              <a:t> гигиенические процедуры и др.</a:t>
            </a:r>
          </a:p>
          <a:p>
            <a:pPr lvl="0" fontAlgn="base">
              <a:spcBef>
                <a:spcPct val="0"/>
              </a:spcBef>
              <a:spcAft>
                <a:spcPct val="0"/>
              </a:spcAft>
            </a:pPr>
            <a:r>
              <a:rPr lang="ru-RU" b="1" i="1" dirty="0" smtClean="0">
                <a:solidFill>
                  <a:srgbClr val="002060"/>
                </a:solidFill>
                <a:ea typeface="Calibri" pitchFamily="34" charset="0"/>
                <a:cs typeface="Times New Roman" pitchFamily="18" charset="0"/>
              </a:rPr>
              <a:t> должны происходить </a:t>
            </a:r>
          </a:p>
          <a:p>
            <a:pPr lvl="0" fontAlgn="base">
              <a:spcBef>
                <a:spcPct val="0"/>
              </a:spcBef>
              <a:spcAft>
                <a:spcPct val="0"/>
              </a:spcAft>
            </a:pPr>
            <a:r>
              <a:rPr lang="ru-RU" b="1" i="1" dirty="0" smtClean="0">
                <a:solidFill>
                  <a:srgbClr val="002060"/>
                </a:solidFill>
                <a:ea typeface="Calibri" pitchFamily="34" charset="0"/>
                <a:cs typeface="Times New Roman" pitchFamily="18" charset="0"/>
              </a:rPr>
              <a:t>в одно и то же привычное время.</a:t>
            </a:r>
          </a:p>
          <a:p>
            <a:pPr lvl="0" fontAlgn="base">
              <a:spcBef>
                <a:spcPct val="0"/>
              </a:spcBef>
              <a:spcAft>
                <a:spcPct val="0"/>
              </a:spcAft>
            </a:pPr>
            <a:r>
              <a:rPr lang="ru-RU" b="1" i="1" dirty="0" smtClean="0">
                <a:solidFill>
                  <a:srgbClr val="002060"/>
                </a:solidFill>
                <a:ea typeface="Calibri" pitchFamily="34" charset="0"/>
                <a:cs typeface="Times New Roman" pitchFamily="18" charset="0"/>
              </a:rPr>
              <a:t> Благодаря четкому режиму </a:t>
            </a:r>
          </a:p>
          <a:p>
            <a:pPr lvl="0" fontAlgn="base">
              <a:spcBef>
                <a:spcPct val="0"/>
              </a:spcBef>
              <a:spcAft>
                <a:spcPct val="0"/>
              </a:spcAft>
            </a:pPr>
            <a:r>
              <a:rPr lang="ru-RU" b="1" i="1" dirty="0" smtClean="0">
                <a:solidFill>
                  <a:srgbClr val="002060"/>
                </a:solidFill>
                <a:ea typeface="Calibri" pitchFamily="34" charset="0"/>
                <a:cs typeface="Times New Roman" pitchFamily="18" charset="0"/>
              </a:rPr>
              <a:t>человек не испытывает </a:t>
            </a:r>
          </a:p>
          <a:p>
            <a:pPr lvl="0" fontAlgn="base">
              <a:spcBef>
                <a:spcPct val="0"/>
              </a:spcBef>
              <a:spcAft>
                <a:spcPct val="0"/>
              </a:spcAft>
            </a:pPr>
            <a:r>
              <a:rPr lang="ru-RU" b="1" i="1" dirty="0" smtClean="0">
                <a:solidFill>
                  <a:srgbClr val="002060"/>
                </a:solidFill>
                <a:ea typeface="Calibri" pitchFamily="34" charset="0"/>
                <a:cs typeface="Times New Roman" pitchFamily="18" charset="0"/>
              </a:rPr>
              <a:t>перегрузки, затраченные силы</a:t>
            </a:r>
          </a:p>
          <a:p>
            <a:pPr lvl="0" fontAlgn="base">
              <a:spcBef>
                <a:spcPct val="0"/>
              </a:spcBef>
              <a:spcAft>
                <a:spcPct val="0"/>
              </a:spcAft>
            </a:pPr>
            <a:r>
              <a:rPr lang="ru-RU" b="1" i="1" dirty="0" smtClean="0">
                <a:solidFill>
                  <a:srgbClr val="002060"/>
                </a:solidFill>
                <a:ea typeface="Calibri" pitchFamily="34" charset="0"/>
                <a:cs typeface="Times New Roman" pitchFamily="18" charset="0"/>
              </a:rPr>
              <a:t> быстрее и полнее восстанавливаются, </a:t>
            </a:r>
          </a:p>
          <a:p>
            <a:pPr lvl="0" fontAlgn="base">
              <a:spcBef>
                <a:spcPct val="0"/>
              </a:spcBef>
              <a:spcAft>
                <a:spcPct val="0"/>
              </a:spcAft>
            </a:pPr>
            <a:r>
              <a:rPr lang="ru-RU" b="1" i="1" dirty="0" smtClean="0">
                <a:solidFill>
                  <a:srgbClr val="002060"/>
                </a:solidFill>
                <a:ea typeface="Calibri" pitchFamily="34" charset="0"/>
                <a:cs typeface="Times New Roman" pitchFamily="18" charset="0"/>
              </a:rPr>
              <a:t>организм меньше изнашивается.</a:t>
            </a:r>
          </a:p>
          <a:p>
            <a:pPr eaLnBrk="0" fontAlgn="base" hangingPunct="0">
              <a:spcBef>
                <a:spcPct val="0"/>
              </a:spcBef>
              <a:spcAft>
                <a:spcPct val="0"/>
              </a:spcAft>
            </a:pPr>
            <a:r>
              <a:rPr lang="ru-RU" b="1" i="1" dirty="0" smtClean="0">
                <a:solidFill>
                  <a:srgbClr val="002060"/>
                </a:solidFill>
                <a:ea typeface="Calibri" pitchFamily="34" charset="0"/>
                <a:cs typeface="Times New Roman" pitchFamily="18" charset="0"/>
              </a:rPr>
              <a:t>Укрепляет здоровье высокая</a:t>
            </a:r>
          </a:p>
          <a:p>
            <a:pPr eaLnBrk="0" fontAlgn="base" hangingPunct="0">
              <a:spcBef>
                <a:spcPct val="0"/>
              </a:spcBef>
              <a:spcAft>
                <a:spcPct val="0"/>
              </a:spcAft>
            </a:pPr>
            <a:r>
              <a:rPr lang="ru-RU" b="1" i="1" dirty="0" smtClean="0">
                <a:solidFill>
                  <a:srgbClr val="002060"/>
                </a:solidFill>
                <a:ea typeface="Calibri" pitchFamily="34" charset="0"/>
                <a:cs typeface="Times New Roman" pitchFamily="18" charset="0"/>
              </a:rPr>
              <a:t> двигательная активность.</a:t>
            </a:r>
            <a:r>
              <a:rPr lang="ru-RU" b="1" i="1" dirty="0" smtClean="0">
                <a:solidFill>
                  <a:srgbClr val="002060"/>
                </a:solidFill>
              </a:rPr>
              <a:t> </a:t>
            </a:r>
          </a:p>
        </p:txBody>
      </p:sp>
      <p:pic>
        <p:nvPicPr>
          <p:cNvPr id="8" name="Picture 5" descr="лого_Л3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5720" y="142852"/>
            <a:ext cx="1439863" cy="822325"/>
          </a:xfrm>
          <a:prstGeom prst="rect">
            <a:avLst/>
          </a:prstGeom>
          <a:noFill/>
          <a:ln w="9525">
            <a:noFill/>
            <a:miter lim="800000"/>
            <a:headEnd/>
            <a:tailEnd/>
          </a:ln>
        </p:spPr>
      </p:pic>
      <p:pic>
        <p:nvPicPr>
          <p:cNvPr id="9" name="Picture 2" descr="C:\Documents and Settings\Родители\Local Settings\Temporary Internet Files\Content.IE5\OGND90P4\MC900441742[1].png"/>
          <p:cNvPicPr>
            <a:picLocks noChangeAspect="1" noChangeArrowheads="1"/>
          </p:cNvPicPr>
          <p:nvPr/>
        </p:nvPicPr>
        <p:blipFill>
          <a:blip r:embed="rId3" cstate="print"/>
          <a:srcRect/>
          <a:stretch>
            <a:fillRect/>
          </a:stretch>
        </p:blipFill>
        <p:spPr bwMode="auto">
          <a:xfrm rot="2011170">
            <a:off x="6043659" y="3471900"/>
            <a:ext cx="1703217" cy="1703217"/>
          </a:xfrm>
          <a:prstGeom prst="rect">
            <a:avLst/>
          </a:prstGeom>
          <a:noFill/>
        </p:spPr>
      </p:pic>
      <p:pic>
        <p:nvPicPr>
          <p:cNvPr id="10" name="Picture 14" descr="C:\Documents and Settings\Родители\Local Settings\Temporary Internet Files\Content.IE5\B9W8Y0E9\MC900279538[1].wmf"/>
          <p:cNvPicPr>
            <a:picLocks noChangeAspect="1" noChangeArrowheads="1"/>
          </p:cNvPicPr>
          <p:nvPr/>
        </p:nvPicPr>
        <p:blipFill>
          <a:blip r:embed="rId4" cstate="print"/>
          <a:srcRect/>
          <a:stretch>
            <a:fillRect/>
          </a:stretch>
        </p:blipFill>
        <p:spPr bwMode="auto">
          <a:xfrm rot="21229228">
            <a:off x="6886609" y="4832008"/>
            <a:ext cx="2220064" cy="813357"/>
          </a:xfrm>
          <a:prstGeom prst="rect">
            <a:avLst/>
          </a:prstGeom>
          <a:noFill/>
        </p:spPr>
      </p:pic>
      <p:pic>
        <p:nvPicPr>
          <p:cNvPr id="11" name="Picture 16" descr="C:\Documents and Settings\Родители\Local Settings\Temporary Internet Files\Content.IE5\RCMX1UE0\MC900290955[1].wmf"/>
          <p:cNvPicPr>
            <a:picLocks noChangeAspect="1" noChangeArrowheads="1"/>
          </p:cNvPicPr>
          <p:nvPr/>
        </p:nvPicPr>
        <p:blipFill>
          <a:blip r:embed="rId5" cstate="print"/>
          <a:srcRect/>
          <a:stretch>
            <a:fillRect/>
          </a:stretch>
        </p:blipFill>
        <p:spPr bwMode="auto">
          <a:xfrm rot="614233">
            <a:off x="5481820" y="5116054"/>
            <a:ext cx="2012118" cy="1575687"/>
          </a:xfrm>
          <a:prstGeom prst="rect">
            <a:avLst/>
          </a:prstGeom>
          <a:noFill/>
        </p:spPr>
      </p:pic>
      <p:pic>
        <p:nvPicPr>
          <p:cNvPr id="13" name="Picture 6" descr="J0233050"/>
          <p:cNvPicPr>
            <a:picLocks noChangeAspect="1" noChangeArrowheads="1"/>
          </p:cNvPicPr>
          <p:nvPr/>
        </p:nvPicPr>
        <p:blipFill>
          <a:blip r:embed="rId6"/>
          <a:srcRect/>
          <a:stretch>
            <a:fillRect/>
          </a:stretch>
        </p:blipFill>
        <p:spPr bwMode="auto">
          <a:xfrm>
            <a:off x="571472" y="4643446"/>
            <a:ext cx="2714625" cy="19605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Другая 1">
      <a:dk1>
        <a:sysClr val="windowText" lastClr="000000"/>
      </a:dk1>
      <a:lt1>
        <a:srgbClr val="0070C0"/>
      </a:lt1>
      <a:dk2>
        <a:srgbClr val="CCC41E"/>
      </a:dk2>
      <a:lt2>
        <a:srgbClr val="C9C2D1"/>
      </a:lt2>
      <a:accent1>
        <a:srgbClr val="CEB966"/>
      </a:accent1>
      <a:accent2>
        <a:srgbClr val="9CB084"/>
      </a:accent2>
      <a:accent3>
        <a:srgbClr val="6BB1C9"/>
      </a:accent3>
      <a:accent4>
        <a:srgbClr val="6585CF"/>
      </a:accent4>
      <a:accent5>
        <a:srgbClr val="7E6BC9"/>
      </a:accent5>
      <a:accent6>
        <a:srgbClr val="A379BB"/>
      </a:accent6>
      <a:hlink>
        <a:srgbClr val="FF0000"/>
      </a:hlink>
      <a:folHlink>
        <a:srgbClr val="C0000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1031</TotalTime>
  <Words>781</Words>
  <Application>Microsoft Office PowerPoint</Application>
  <PresentationFormat>Экран (4:3)</PresentationFormat>
  <Paragraphs>181</Paragraphs>
  <Slides>34</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Апекс</vt:lpstr>
      <vt:lpstr>   ТОГБОУ СПО «Колледж торговли общественного питания и сервиса»  Информационно-поисковый исследовательский проект   «ИЗУЧЕНИЕ ВЛИЯНИЯ ОБРАЗА ЖИЗНИ НА СОСТОЯНИЕ ЗДОРОВЬЯ СТУДЕНТА» </vt:lpstr>
      <vt:lpstr>   </vt:lpstr>
      <vt:lpstr>                ВВЕДЕНИЕ   Как ни странно, в наш информационный век студенты обладают достаточно скудными знаниями о возможностях своего организма, способах поддержания здоровья (чаще всего под здоровым образом жизни они понимают только отсутствие вредных привычек). Это одна из главных причин поведения учащихся, не соответствующего принципам здорового образа жизни, а значит, причина низкого уровня их здоровья. Поэтому для  оздоровления общества важно сформировать у учащихся валеологическую грамотность, ценностное отношение к своему и чужому здоровью.   </vt:lpstr>
      <vt:lpstr>   </vt:lpstr>
      <vt:lpstr>   </vt:lpstr>
      <vt:lpstr>   </vt:lpstr>
      <vt:lpstr>   </vt:lpstr>
      <vt:lpstr>   </vt:lpstr>
      <vt:lpstr>   </vt:lpstr>
      <vt:lpstr>Презентация PowerPoint</vt:lpstr>
      <vt:lpstr>Цели: </vt:lpstr>
      <vt:lpstr>            </vt:lpstr>
      <vt:lpstr>              </vt:lpstr>
      <vt:lpstr>              </vt:lpstr>
      <vt:lpstr>              </vt:lpstr>
      <vt:lpstr>              </vt:lpstr>
      <vt:lpstr>              </vt:lpstr>
      <vt:lpstr>              </vt:lpstr>
      <vt:lpstr>              </vt:lpstr>
      <vt:lpstr>Особенности психосоциальных условий жизни</vt:lpstr>
      <vt:lpstr>              </vt:lpstr>
      <vt:lpstr>              </vt:lpstr>
      <vt:lpstr>              </vt:lpstr>
      <vt:lpstr>              </vt:lpstr>
      <vt:lpstr>              </vt:lpstr>
      <vt:lpstr>              </vt:lpstr>
      <vt:lpstr>Особенности питания</vt:lpstr>
      <vt:lpstr>Физическая активность</vt:lpstr>
      <vt:lpstr>Закаливание</vt:lpstr>
      <vt:lpstr>Особенности соблюдения режима дня, правил труда и отдыха</vt:lpstr>
      <vt:lpstr>Особенности эмоционального состояния</vt:lpstr>
      <vt:lpstr>              </vt:lpstr>
      <vt:lpstr>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Информационно-поисковый исследовательский проект   «ИЗУЧЕНИЕ ВЛИЯНИЯ ОБРАЗА ЖИЗНИ НА СОСТОЯНИЕ ЗДОРОВЬЯ СТУДЕНТА»</dc:title>
  <dc:creator>nikolay</dc:creator>
  <cp:lastModifiedBy>андрей</cp:lastModifiedBy>
  <cp:revision>119</cp:revision>
  <dcterms:created xsi:type="dcterms:W3CDTF">2013-02-26T01:47:46Z</dcterms:created>
  <dcterms:modified xsi:type="dcterms:W3CDTF">2013-03-26T14:14:58Z</dcterms:modified>
</cp:coreProperties>
</file>